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071" r:id="rId1"/>
  </p:sldMasterIdLst>
  <p:notesMasterIdLst>
    <p:notesMasterId r:id="rId30"/>
  </p:notesMasterIdLst>
  <p:sldIdLst>
    <p:sldId id="256" r:id="rId2"/>
    <p:sldId id="280" r:id="rId3"/>
    <p:sldId id="257" r:id="rId4"/>
    <p:sldId id="260" r:id="rId5"/>
    <p:sldId id="281" r:id="rId6"/>
    <p:sldId id="262" r:id="rId7"/>
    <p:sldId id="265" r:id="rId8"/>
    <p:sldId id="269" r:id="rId9"/>
    <p:sldId id="268" r:id="rId10"/>
    <p:sldId id="279" r:id="rId11"/>
    <p:sldId id="283" r:id="rId12"/>
    <p:sldId id="282" r:id="rId13"/>
    <p:sldId id="258" r:id="rId14"/>
    <p:sldId id="259" r:id="rId15"/>
    <p:sldId id="261" r:id="rId16"/>
    <p:sldId id="263" r:id="rId17"/>
    <p:sldId id="264" r:id="rId18"/>
    <p:sldId id="266" r:id="rId19"/>
    <p:sldId id="267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8" r:id="rId28"/>
    <p:sldId id="27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5"/>
  </p:normalViewPr>
  <p:slideViewPr>
    <p:cSldViewPr snapToGrid="0" snapToObjects="1">
      <p:cViewPr varScale="1">
        <p:scale>
          <a:sx n="110" d="100"/>
          <a:sy n="110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81651-3576-D44E-B5E6-3C7A42D55EB0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45B63-CC87-8043-97A9-874624B52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429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45B63-CC87-8043-97A9-874624B5264A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185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7F377-9ACB-E748-A3F2-56B00030E738}" type="datetime1">
              <a:rPr lang="ru-RU" smtClean="0"/>
              <a:t>28.06.2020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165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9CA5-7164-F945-9B00-CADB076959B0}" type="datetime1">
              <a:rPr lang="ru-RU" smtClean="0"/>
              <a:t>28.06.2020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779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69010-84C5-B347-8613-08CF354B40FF}" type="datetime1">
              <a:rPr lang="ru-RU" smtClean="0"/>
              <a:t>28.06.2020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9427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3776C-DA24-E24D-BDF1-84025A2A4AEF}" type="datetime1">
              <a:rPr lang="ru-RU" smtClean="0"/>
              <a:t>28.06.2020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50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72D4D-A792-544E-8BB9-49012913DD26}" type="datetime1">
              <a:rPr lang="ru-RU" smtClean="0"/>
              <a:t>28.06.2020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3562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B1D6-42B5-8649-B1FC-F6CCB7C2E18B}" type="datetime1">
              <a:rPr lang="ru-RU" smtClean="0"/>
              <a:t>28.06.2020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48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97EE-D8CC-7141-8FAF-D0B2130E333B}" type="datetime1">
              <a:rPr lang="ru-RU" smtClean="0"/>
              <a:t>28.06.2020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015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5F8A9-00C0-414E-9AB7-C81B0B535155}" type="datetime1">
              <a:rPr lang="ru-RU" smtClean="0"/>
              <a:t>28.06.2020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905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5BFF6-9EDB-F749-A81B-2C4BA52AF00F}" type="datetime1">
              <a:rPr lang="ru-RU" smtClean="0"/>
              <a:t>28.06.2020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59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9EF2-7A1F-7E4A-AA4B-E07E389052E9}" type="datetime1">
              <a:rPr lang="ru-RU" smtClean="0"/>
              <a:t>28.06.2020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429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9FCA-AF7B-2641-BD2B-77B7D27BFDC3}" type="datetime1">
              <a:rPr lang="ru-RU" smtClean="0"/>
              <a:t>28.06.2020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9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96839-66AE-4F48-8B0B-ED38FC5B667A}" type="datetime1">
              <a:rPr lang="ru-RU" smtClean="0"/>
              <a:t>28.06.2020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327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BFA87-E03A-1A43-80E6-8045EA55FF7A}" type="datetime1">
              <a:rPr lang="ru-RU" smtClean="0"/>
              <a:t>28.06.2020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02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85824-7A07-B148-AD68-D10B3EB0AEE0}" type="datetime1">
              <a:rPr lang="ru-RU" smtClean="0"/>
              <a:t>28.06.2020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141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C9497-F741-2C4B-8572-7B6E4AB4467A}" type="datetime1">
              <a:rPr lang="ru-RU" smtClean="0"/>
              <a:t>28.06.2020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921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DCA11-35D2-4C47-B12B-5AA4D50BF758}" type="datetime1">
              <a:rPr lang="ru-RU" smtClean="0"/>
              <a:t>28.06.2020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4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0F84A-1DB1-B94F-8294-F526B9CB613B}" type="datetime1">
              <a:rPr lang="ru-RU" smtClean="0"/>
              <a:t>28.06.2020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130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  <p:sldLayoutId id="2147484083" r:id="rId12"/>
    <p:sldLayoutId id="2147484084" r:id="rId13"/>
    <p:sldLayoutId id="2147484085" r:id="rId14"/>
    <p:sldLayoutId id="2147484086" r:id="rId15"/>
    <p:sldLayoutId id="2147484087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stu.ru/studies" TargetMode="External"/><Relationship Id="rId2" Type="http://schemas.openxmlformats.org/officeDocument/2006/relationships/hyperlink" Target="https://www.nstu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nstu.ru/studies/schedule/schedule_classes/schedule?group" TargetMode="External"/><Relationship Id="rId4" Type="http://schemas.openxmlformats.org/officeDocument/2006/relationships/hyperlink" Target="https://www.nstu.ru/studies/schedule/schedule_classe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04FC36-DAD9-2040-808F-D95DA8CC7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269" y="1177262"/>
            <a:ext cx="7315200" cy="1984579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dirty="0"/>
              <a:t>Разработка фреймворка для проведения нагрузочного тестирования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384920A-2308-2B4B-8280-9AF226773F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632" y="4352082"/>
            <a:ext cx="8329932" cy="1240220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l"/>
            <a:r>
              <a:rPr lang="ru-RU" dirty="0"/>
              <a:t>Автор: </a:t>
            </a:r>
            <a:r>
              <a:rPr lang="ru-RU" dirty="0" err="1"/>
              <a:t>Ветчинникова</a:t>
            </a:r>
            <a:r>
              <a:rPr lang="ru-RU" dirty="0"/>
              <a:t> Алина Евгеньевна, АВТ-615</a:t>
            </a:r>
          </a:p>
          <a:p>
            <a:pPr algn="l">
              <a:lnSpc>
                <a:spcPct val="100000"/>
              </a:lnSpc>
            </a:pPr>
            <a:r>
              <a:rPr lang="ru-RU" dirty="0"/>
              <a:t>Руководитель: Якименко Александр Александрович, к. т. н., доцент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9B362-2577-A440-9DDC-00CAA76D8C3A}"/>
              </a:ext>
            </a:extLst>
          </p:cNvPr>
          <p:cNvSpPr txBox="1"/>
          <p:nvPr/>
        </p:nvSpPr>
        <p:spPr>
          <a:xfrm>
            <a:off x="4296719" y="6257580"/>
            <a:ext cx="2124299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Новосибирск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1321578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148989-E7EC-6A43-AB7B-6662BB35E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737" y="323106"/>
            <a:ext cx="8596668" cy="663615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2CA1CB-3A34-EF40-AFD6-36AC337E2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415" y="1169283"/>
            <a:ext cx="9242169" cy="5054641"/>
          </a:xfrm>
        </p:spPr>
        <p:txBody>
          <a:bodyPr>
            <a:normAutofit lnSpcReduction="10000"/>
          </a:bodyPr>
          <a:lstStyle/>
          <a:p>
            <a:r>
              <a:rPr lang="ru-RU" sz="2000" dirty="0"/>
              <a:t>Изучена тема нагрузочного тестирования веб-приложений. Рассмотрены популярные инструменты для проведения нагрузочного тестирования</a:t>
            </a:r>
            <a:br>
              <a:rPr lang="ru-RU" sz="2000" dirty="0"/>
            </a:br>
            <a:endParaRPr lang="ru-RU" sz="2000" dirty="0"/>
          </a:p>
          <a:p>
            <a:r>
              <a:rPr lang="ru-RU" sz="2000" dirty="0"/>
              <a:t>Спроектирован и разработан фреймворк для проведения нагрузочного тестирования веб-приложений</a:t>
            </a:r>
            <a:br>
              <a:rPr lang="ru-RU" sz="2000" dirty="0"/>
            </a:br>
            <a:endParaRPr lang="ru-RU" sz="2000" dirty="0"/>
          </a:p>
          <a:p>
            <a:r>
              <a:rPr lang="ru-RU" sz="2000" dirty="0"/>
              <a:t>Фреймворк состоит из 3х модулей – модуля генерации скриптов, модуля генерации отчетов и модуля для создания </a:t>
            </a:r>
            <a:r>
              <a:rPr lang="en-US" sz="2000" dirty="0"/>
              <a:t>M</a:t>
            </a:r>
            <a:r>
              <a:rPr lang="ru-RU" sz="2000" dirty="0" err="1"/>
              <a:t>aven</a:t>
            </a:r>
            <a:r>
              <a:rPr lang="ru-RU" sz="2000" dirty="0"/>
              <a:t>-плагина</a:t>
            </a:r>
            <a:br>
              <a:rPr lang="ru-RU" sz="2000" dirty="0"/>
            </a:br>
            <a:endParaRPr lang="ru-RU" sz="2000" dirty="0"/>
          </a:p>
          <a:p>
            <a:r>
              <a:rPr lang="ru-RU" sz="2000" dirty="0"/>
              <a:t>Произведено модульное тестирование разработанного продукта</a:t>
            </a:r>
            <a:br>
              <a:rPr lang="ru-RU" sz="2000" dirty="0"/>
            </a:br>
            <a:endParaRPr lang="ru-RU" sz="2000" dirty="0"/>
          </a:p>
          <a:p>
            <a:r>
              <a:rPr lang="ru-RU" sz="2000" dirty="0"/>
              <a:t>В модуле генерации скриптов реализована только поддержка тестов для </a:t>
            </a:r>
            <a:r>
              <a:rPr lang="ru-RU" sz="2000" dirty="0" err="1"/>
              <a:t>http</a:t>
            </a:r>
            <a:r>
              <a:rPr lang="ru-RU" sz="2000" dirty="0"/>
              <a:t>-запросов, когда в </a:t>
            </a:r>
            <a:r>
              <a:rPr lang="ru-RU" sz="2000" dirty="0" err="1"/>
              <a:t>Gatling</a:t>
            </a:r>
            <a:r>
              <a:rPr lang="ru-RU" sz="2000" dirty="0"/>
              <a:t> также есть возможность тестировать </a:t>
            </a:r>
            <a:r>
              <a:rPr lang="ru-RU" sz="2000" dirty="0" err="1"/>
              <a:t>WebSockets</a:t>
            </a:r>
            <a:r>
              <a:rPr lang="ru-RU" sz="2000" dirty="0"/>
              <a:t>, SSE (</a:t>
            </a:r>
            <a:r>
              <a:rPr lang="ru-RU" sz="2000" dirty="0" err="1"/>
              <a:t>Server</a:t>
            </a:r>
            <a:r>
              <a:rPr lang="ru-RU" sz="2000" dirty="0"/>
              <a:t> </a:t>
            </a:r>
            <a:r>
              <a:rPr lang="ru-RU" sz="2000" dirty="0" err="1"/>
              <a:t>Sent</a:t>
            </a:r>
            <a:r>
              <a:rPr lang="ru-RU" sz="2000" dirty="0"/>
              <a:t> </a:t>
            </a:r>
            <a:r>
              <a:rPr lang="ru-RU" sz="2000" dirty="0" err="1"/>
              <a:t>Events</a:t>
            </a:r>
            <a:r>
              <a:rPr lang="ru-RU" sz="2000" dirty="0"/>
              <a:t>), JMS, MQTT. Реализация конвертации для перечисленных видов запросов возможна в следующих версиях продукта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46BE2C-837E-7D40-A2B9-0D18A5F5A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2400" smtClean="0"/>
              <a:pPr/>
              <a:t>10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1642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9E1488-B733-7B4D-B02E-E2142244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51513"/>
            <a:ext cx="8596668" cy="802511"/>
          </a:xfrm>
        </p:spPr>
        <p:txBody>
          <a:bodyPr/>
          <a:lstStyle/>
          <a:p>
            <a:r>
              <a:rPr lang="ru-RU" dirty="0"/>
              <a:t>Использование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2B76A7-8AAC-774F-8BB7-942A83B41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402" y="1431385"/>
            <a:ext cx="8929653" cy="4240211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Разработанный фреймворк, может быть использован широким кругом как разработчиков и специалистов автоматизированного тестирования, так и </a:t>
            </a:r>
            <a:r>
              <a:rPr lang="ru-RU" sz="2400" dirty="0" err="1"/>
              <a:t>тестировщиков</a:t>
            </a:r>
            <a:r>
              <a:rPr lang="ru-RU" sz="2400" dirty="0"/>
              <a:t>, не имеющих навыков программирования, с помощью которого можно ускорить и облегчить проведение нагрузочного тестирования веб-приложений, привести результаты к единому формату и упростить анализ отчетов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2BC5B7-ECCD-B447-BF86-AFA43186F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2400" smtClean="0"/>
              <a:pPr/>
              <a:t>11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5364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04FC36-DAD9-2040-808F-D95DA8CC7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269" y="1177262"/>
            <a:ext cx="7315200" cy="1984579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dirty="0"/>
              <a:t>Разработка фреймворка для проведения нагрузочного тестирования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384920A-2308-2B4B-8280-9AF226773F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632" y="4352082"/>
            <a:ext cx="8329932" cy="1240220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l"/>
            <a:r>
              <a:rPr lang="ru-RU" dirty="0"/>
              <a:t>Автор: </a:t>
            </a:r>
            <a:r>
              <a:rPr lang="ru-RU" dirty="0" err="1"/>
              <a:t>Ветчинникова</a:t>
            </a:r>
            <a:r>
              <a:rPr lang="ru-RU" dirty="0"/>
              <a:t> Алина Евгеньевна, АВТ-615</a:t>
            </a:r>
          </a:p>
          <a:p>
            <a:pPr algn="l">
              <a:lnSpc>
                <a:spcPct val="100000"/>
              </a:lnSpc>
            </a:pPr>
            <a:r>
              <a:rPr lang="ru-RU" dirty="0"/>
              <a:t>Руководитель: Якименко Александр Александрович, к. т. н., доцент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9B362-2577-A440-9DDC-00CAA76D8C3A}"/>
              </a:ext>
            </a:extLst>
          </p:cNvPr>
          <p:cNvSpPr txBox="1"/>
          <p:nvPr/>
        </p:nvSpPr>
        <p:spPr>
          <a:xfrm>
            <a:off x="4296719" y="6257580"/>
            <a:ext cx="2124299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Новосибирск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1842474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E0DA45-9116-3B44-B4A2-D0DACB4A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51513"/>
            <a:ext cx="8596668" cy="977462"/>
          </a:xfrm>
        </p:spPr>
        <p:txBody>
          <a:bodyPr/>
          <a:lstStyle/>
          <a:p>
            <a:r>
              <a:rPr lang="ru-RU" dirty="0"/>
              <a:t>Нагрузочное</a:t>
            </a:r>
            <a:r>
              <a:rPr lang="ru-RU" b="1" dirty="0"/>
              <a:t> </a:t>
            </a:r>
            <a:r>
              <a:rPr lang="ru-RU" dirty="0"/>
              <a:t>тестирование</a:t>
            </a:r>
            <a:r>
              <a:rPr lang="ru-RU" b="1" dirty="0"/>
              <a:t>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7374AD-3C1A-9A4A-8F69-D3A49CA44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6312"/>
            <a:ext cx="8845038" cy="46558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2400" dirty="0"/>
              <a:t>Нагрузочное тестирование — исследование способности приложения сохранять заданные показатели качества при нагрузке в допустимых пределах и некотором превышении этих пределов</a:t>
            </a:r>
          </a:p>
          <a:p>
            <a:endParaRPr lang="ru-RU" sz="2400" dirty="0"/>
          </a:p>
          <a:p>
            <a:pPr marL="0" indent="0">
              <a:buNone/>
            </a:pPr>
            <a:r>
              <a:rPr lang="ru-RU" sz="2400" dirty="0"/>
              <a:t>Задачи нагрузочного тестирования:</a:t>
            </a:r>
          </a:p>
          <a:p>
            <a:pPr lvl="1">
              <a:buFont typeface="Wingdings" pitchFamily="2" charset="2"/>
              <a:buChar char="Ø"/>
            </a:pPr>
            <a:r>
              <a:rPr lang="ru-RU" sz="2000" dirty="0"/>
              <a:t>оценка производительности и работоспособности приложения на этапе разработки</a:t>
            </a:r>
          </a:p>
          <a:p>
            <a:pPr lvl="1">
              <a:buFont typeface="Wingdings" pitchFamily="2" charset="2"/>
              <a:buChar char="Ø"/>
            </a:pPr>
            <a:r>
              <a:rPr lang="ru-RU" sz="2000" dirty="0"/>
              <a:t>оценка производительности и работоспособности приложения на этапе выпуска новых релизов</a:t>
            </a:r>
          </a:p>
          <a:p>
            <a:pPr lvl="1">
              <a:buFont typeface="Wingdings" pitchFamily="2" charset="2"/>
              <a:buChar char="Ø"/>
            </a:pPr>
            <a:r>
              <a:rPr lang="ru-RU" sz="2000" dirty="0"/>
              <a:t>оптимизация производительности приложения</a:t>
            </a:r>
          </a:p>
          <a:p>
            <a:pPr lvl="1">
              <a:buFont typeface="Wingdings" pitchFamily="2" charset="2"/>
              <a:buChar char="Ø"/>
            </a:pPr>
            <a:r>
              <a:rPr lang="ru-RU" sz="2000" dirty="0"/>
              <a:t>подбор соответствующей для данного приложения аппаратной платформы и конфигурации сервера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035676-F503-1C45-BE9C-80F78F42E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2400" smtClean="0"/>
              <a:pPr/>
              <a:t>13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1856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ED6C46-5490-0941-B27A-53A4E8434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720" y="367862"/>
            <a:ext cx="8596668" cy="798786"/>
          </a:xfrm>
        </p:spPr>
        <p:txBody>
          <a:bodyPr/>
          <a:lstStyle/>
          <a:p>
            <a:r>
              <a:rPr lang="en-US" dirty="0"/>
              <a:t> Gatling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C5B21C-8C60-7A4B-994B-B837E3A0A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789" y="1287949"/>
            <a:ext cx="9226728" cy="5459692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lang="ru-RU" sz="3100" dirty="0" err="1"/>
              <a:t>Gatling</a:t>
            </a:r>
            <a:r>
              <a:rPr lang="ru-RU" sz="3100" dirty="0"/>
              <a:t>— среда тестирования нагрузки и производительности</a:t>
            </a:r>
            <a:br>
              <a:rPr lang="ru-RU" sz="3100" dirty="0"/>
            </a:br>
            <a:r>
              <a:rPr lang="ru-RU" sz="3100" dirty="0"/>
              <a:t>с открытым исходным кодом, основанная на </a:t>
            </a:r>
            <a:r>
              <a:rPr lang="ru-RU" sz="3100" dirty="0" err="1"/>
              <a:t>Scala</a:t>
            </a:r>
            <a:r>
              <a:rPr lang="ru-RU" sz="3100" dirty="0"/>
              <a:t>, </a:t>
            </a:r>
            <a:r>
              <a:rPr lang="ru-RU" sz="3100" dirty="0" err="1"/>
              <a:t>Akka</a:t>
            </a:r>
            <a:r>
              <a:rPr lang="ru-RU" sz="3100" dirty="0"/>
              <a:t> и </a:t>
            </a:r>
            <a:r>
              <a:rPr lang="ru-RU" sz="3100" dirty="0" err="1"/>
              <a:t>Netty</a:t>
            </a:r>
            <a:r>
              <a:rPr lang="ru-RU" sz="3100" dirty="0"/>
              <a:t> </a:t>
            </a:r>
          </a:p>
          <a:p>
            <a:pPr marL="0" lv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ru-RU" sz="3100" dirty="0"/>
              <a:t>Достоинства:</a:t>
            </a:r>
          </a:p>
          <a:p>
            <a:pPr lvl="1">
              <a:buFont typeface="Wingdings" pitchFamily="2" charset="2"/>
              <a:buChar char="Ø"/>
            </a:pPr>
            <a:r>
              <a:rPr lang="ru-RU" sz="2700" dirty="0"/>
              <a:t>работает с любой операционной системой</a:t>
            </a:r>
          </a:p>
          <a:p>
            <a:pPr lvl="1">
              <a:buFont typeface="Wingdings" pitchFamily="2" charset="2"/>
              <a:buChar char="Ø"/>
            </a:pPr>
            <a:r>
              <a:rPr lang="ru-RU" sz="2700" dirty="0"/>
              <a:t>может выполнять свои сценарии в разных облаках для тестирования</a:t>
            </a:r>
          </a:p>
          <a:p>
            <a:pPr lvl="1">
              <a:buFont typeface="Wingdings" pitchFamily="2" charset="2"/>
              <a:buChar char="Ø"/>
            </a:pPr>
            <a:r>
              <a:rPr lang="ru-RU" sz="2700" dirty="0"/>
              <a:t>есть плагины для </a:t>
            </a:r>
            <a:r>
              <a:rPr lang="ru-RU" sz="2700" dirty="0" err="1"/>
              <a:t>Gradle</a:t>
            </a:r>
            <a:r>
              <a:rPr lang="ru-RU" sz="2700" dirty="0"/>
              <a:t> и </a:t>
            </a:r>
            <a:r>
              <a:rPr lang="ru-RU" sz="2700" dirty="0" err="1"/>
              <a:t>Maven</a:t>
            </a:r>
            <a:endParaRPr lang="ru-RU" sz="2700" dirty="0"/>
          </a:p>
          <a:p>
            <a:pPr lvl="1">
              <a:buFont typeface="Wingdings" pitchFamily="2" charset="2"/>
              <a:buChar char="Ø"/>
            </a:pPr>
            <a:r>
              <a:rPr lang="ru-RU" sz="2700" dirty="0"/>
              <a:t>асинхронная архитектура</a:t>
            </a:r>
          </a:p>
          <a:p>
            <a:pPr lvl="1">
              <a:buFont typeface="Wingdings" pitchFamily="2" charset="2"/>
              <a:buChar char="Ø"/>
            </a:pPr>
            <a:r>
              <a:rPr lang="ru-RU" sz="2700" dirty="0"/>
              <a:t>создание информативных отчетов</a:t>
            </a:r>
            <a:endParaRPr lang="en-US" sz="2700" dirty="0"/>
          </a:p>
          <a:p>
            <a:pPr lvl="1">
              <a:buFont typeface="Wingdings" pitchFamily="2" charset="2"/>
              <a:buChar char="Ø"/>
            </a:pPr>
            <a:endParaRPr lang="ru-RU" sz="600" dirty="0"/>
          </a:p>
          <a:p>
            <a:pPr marL="0" indent="0">
              <a:buNone/>
            </a:pPr>
            <a:r>
              <a:rPr lang="ru-RU" sz="3100" dirty="0"/>
              <a:t>Недостатки:</a:t>
            </a:r>
          </a:p>
          <a:p>
            <a:pPr lvl="1">
              <a:buFont typeface="Wingdings" pitchFamily="2" charset="2"/>
              <a:buChar char="Ø"/>
            </a:pPr>
            <a:r>
              <a:rPr lang="ru-RU" sz="2700" dirty="0"/>
              <a:t>не позволяет равномерно распределить нагрузку между разными машинами</a:t>
            </a:r>
          </a:p>
          <a:p>
            <a:pPr lvl="1">
              <a:buFont typeface="Wingdings" pitchFamily="2" charset="2"/>
              <a:buChar char="Ø"/>
            </a:pPr>
            <a:r>
              <a:rPr lang="ru-RU" sz="2700" dirty="0"/>
              <a:t>отсутствует возможность горизонтального масштабирования</a:t>
            </a:r>
          </a:p>
          <a:p>
            <a:pPr lvl="1">
              <a:buFont typeface="Wingdings" pitchFamily="2" charset="2"/>
              <a:buChar char="Ø"/>
            </a:pPr>
            <a:r>
              <a:rPr lang="ru-RU" sz="2700" dirty="0"/>
              <a:t>API изменялись радикальным образом</a:t>
            </a:r>
          </a:p>
          <a:p>
            <a:pPr lvl="1">
              <a:buFont typeface="Wingdings" pitchFamily="2" charset="2"/>
              <a:buChar char="Ø"/>
            </a:pPr>
            <a:r>
              <a:rPr lang="ru-RU" sz="2700" dirty="0"/>
              <a:t>формат отчетов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354727F-87F4-E04A-8CB6-6D5653283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2400" smtClean="0"/>
              <a:pPr/>
              <a:t>14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491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8CEEAF-E18D-164E-8AD4-3776A2DC8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51513"/>
            <a:ext cx="8596668" cy="725214"/>
          </a:xfrm>
        </p:spPr>
        <p:txBody>
          <a:bodyPr/>
          <a:lstStyle/>
          <a:p>
            <a:r>
              <a:rPr lang="ru-RU" dirty="0"/>
              <a:t>Формат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A5CFD2-D796-A541-A759-1687FE939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334814"/>
            <a:ext cx="9107797" cy="5523185"/>
          </a:xfrm>
        </p:spPr>
        <p:txBody>
          <a:bodyPr>
            <a:normAutofit/>
          </a:bodyPr>
          <a:lstStyle/>
          <a:p>
            <a:r>
              <a:rPr lang="ru-RU" dirty="0" err="1"/>
              <a:t>properties</a:t>
            </a:r>
            <a:r>
              <a:rPr lang="ru-RU" dirty="0"/>
              <a:t> — текстовый формат и одноимённое расширение имени файла. Применяется</a:t>
            </a:r>
            <a:r>
              <a:rPr lang="en-US" dirty="0"/>
              <a:t> </a:t>
            </a:r>
            <a:r>
              <a:rPr lang="ru-RU" dirty="0"/>
              <a:t>в технологиях, связанных с </a:t>
            </a:r>
            <a:r>
              <a:rPr lang="ru-RU" dirty="0" err="1"/>
              <a:t>Java</a:t>
            </a:r>
            <a:r>
              <a:rPr lang="ru-RU" dirty="0"/>
              <a:t> (где имеется класс </a:t>
            </a:r>
            <a:r>
              <a:rPr lang="ru-RU" dirty="0" err="1"/>
              <a:t>Properties</a:t>
            </a:r>
            <a:r>
              <a:rPr lang="ru-RU" dirty="0"/>
              <a:t> с методами, позволяющими писать в файл и читать из него), для хранения конфигурационных параметров прикладного ПО (пар «ключ» — «значение»)</a:t>
            </a:r>
          </a:p>
          <a:p>
            <a:r>
              <a:rPr lang="en-US" dirty="0"/>
              <a:t>JSON</a:t>
            </a:r>
            <a:r>
              <a:rPr lang="ru-RU" dirty="0"/>
              <a:t> –</a:t>
            </a:r>
            <a:r>
              <a:rPr lang="en-US" dirty="0"/>
              <a:t> </a:t>
            </a:r>
            <a:r>
              <a:rPr lang="ru-RU" dirty="0"/>
              <a:t>текстовый формат обмена данными, представляет собой (в закодированном виде) одну из двух структур:</a:t>
            </a:r>
          </a:p>
          <a:p>
            <a:pPr lvl="1">
              <a:buFont typeface="Wingdings" pitchFamily="2" charset="2"/>
              <a:buChar char="Ø"/>
            </a:pPr>
            <a:r>
              <a:rPr lang="ru-RU" dirty="0"/>
              <a:t>Набор пар ключ: значение. В различных языках это реализовано как запись, структура, словарь, хеш-таблица, список с ключом или ассоциативный массив. Ключом может быть только строка (</a:t>
            </a:r>
            <a:r>
              <a:rPr lang="ru-RU" dirty="0" err="1"/>
              <a:t>регистрозависимая</a:t>
            </a:r>
            <a:r>
              <a:rPr lang="ru-RU" dirty="0"/>
              <a:t>), значением — любая форма.</a:t>
            </a:r>
          </a:p>
          <a:p>
            <a:pPr lvl="1">
              <a:buFont typeface="Wingdings" pitchFamily="2" charset="2"/>
              <a:buChar char="Ø"/>
            </a:pPr>
            <a:r>
              <a:rPr lang="ru-RU" dirty="0"/>
              <a:t>Упорядоченный набор значений. Во многих языках это реализовано как массив, вектор, список или последовательность</a:t>
            </a:r>
          </a:p>
          <a:p>
            <a:r>
              <a:rPr lang="en-US" dirty="0"/>
              <a:t>Log-</a:t>
            </a:r>
            <a:r>
              <a:rPr lang="ru-RU" dirty="0"/>
              <a:t>файл (протокол, журнал, лог; англ. </a:t>
            </a:r>
            <a:r>
              <a:rPr lang="ru-RU" dirty="0" err="1"/>
              <a:t>log</a:t>
            </a:r>
            <a:r>
              <a:rPr lang="ru-RU" dirty="0"/>
              <a:t>) — файл с записями о событиях в хронологическом порядке, простейшее средство обеспечения </a:t>
            </a:r>
            <a:r>
              <a:rPr lang="ru-RU" dirty="0" err="1"/>
              <a:t>журналирования</a:t>
            </a:r>
            <a:r>
              <a:rPr lang="ru-RU" dirty="0"/>
              <a:t>. Различают регистрацию внешних событий и протоколирование работы самой программы — источника записей (хотя </a:t>
            </a:r>
            <a:br>
              <a:rPr lang="en-US" dirty="0"/>
            </a:br>
            <a:r>
              <a:rPr lang="ru-RU" dirty="0"/>
              <a:t>часто всё записывается в единый файл) </a:t>
            </a:r>
          </a:p>
          <a:p>
            <a:pPr lvl="0"/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C61122-484E-4B43-A30F-D2F02F411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2400" smtClean="0"/>
              <a:pPr/>
              <a:t>15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217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16FDFF-E574-0843-B25A-729B286B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51513"/>
            <a:ext cx="8596668" cy="830317"/>
          </a:xfrm>
        </p:spPr>
        <p:txBody>
          <a:bodyPr/>
          <a:lstStyle/>
          <a:p>
            <a:r>
              <a:rPr lang="ru-RU" dirty="0"/>
              <a:t>Технические требования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20E29C-C350-B348-AF86-83A529CA3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355834"/>
            <a:ext cx="9118307" cy="5402317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Программный продукт разрабатывается в виде консольного приложения и для удобства использования оформляется в </a:t>
            </a:r>
            <a:r>
              <a:rPr lang="ru-RU" dirty="0" err="1"/>
              <a:t>Maven</a:t>
            </a:r>
            <a:r>
              <a:rPr lang="ru-RU" dirty="0"/>
              <a:t> плагин. </a:t>
            </a:r>
            <a:br>
              <a:rPr lang="ru-RU" dirty="0"/>
            </a:br>
            <a:br>
              <a:rPr lang="ru-RU" sz="800" dirty="0"/>
            </a:br>
            <a:r>
              <a:rPr lang="ru-RU" dirty="0"/>
              <a:t>В плагине пользователь может указать директорию с исходными </a:t>
            </a:r>
            <a:r>
              <a:rPr lang="en-US" dirty="0"/>
              <a:t>properties </a:t>
            </a:r>
            <a:r>
              <a:rPr lang="ru-RU" dirty="0"/>
              <a:t>файлами и директорию для сохранения отчетов. </a:t>
            </a:r>
          </a:p>
          <a:p>
            <a:endParaRPr lang="ru-RU" sz="300" dirty="0"/>
          </a:p>
          <a:p>
            <a:r>
              <a:rPr lang="ru-RU" dirty="0"/>
              <a:t>После подключения плагина пользователю доступны 2 аннотации:</a:t>
            </a:r>
          </a:p>
          <a:p>
            <a:pPr lvl="1">
              <a:buFont typeface="Wingdings" pitchFamily="2" charset="2"/>
              <a:buChar char="Ø"/>
            </a:pPr>
            <a:r>
              <a:rPr lang="ru-RU" dirty="0"/>
              <a:t>@</a:t>
            </a:r>
            <a:r>
              <a:rPr lang="en-US" dirty="0" err="1"/>
              <a:t>generateScript</a:t>
            </a:r>
            <a:endParaRPr lang="ru-RU" dirty="0"/>
          </a:p>
          <a:p>
            <a:pPr lvl="1">
              <a:buFont typeface="Wingdings" pitchFamily="2" charset="2"/>
              <a:buChar char="Ø"/>
            </a:pPr>
            <a:r>
              <a:rPr lang="ru-RU" dirty="0"/>
              <a:t>@</a:t>
            </a:r>
            <a:r>
              <a:rPr lang="en-US" dirty="0" err="1"/>
              <a:t>createReport</a:t>
            </a:r>
            <a:endParaRPr lang="ru-RU" dirty="0"/>
          </a:p>
          <a:p>
            <a:pPr lvl="1">
              <a:buFont typeface="Wingdings" pitchFamily="2" charset="2"/>
              <a:buChar char="Ø"/>
            </a:pPr>
            <a:endParaRPr lang="ru-RU" sz="600" dirty="0"/>
          </a:p>
          <a:p>
            <a:r>
              <a:rPr lang="ru-RU" b="1" dirty="0"/>
              <a:t>Основные функции программы:</a:t>
            </a:r>
          </a:p>
          <a:p>
            <a:pPr lvl="1">
              <a:buFont typeface="Wingdings" pitchFamily="2" charset="2"/>
              <a:buChar char="Ø"/>
            </a:pPr>
            <a:r>
              <a:rPr lang="ru-RU" dirty="0"/>
              <a:t>принять на вход тестовый сценарий в виде </a:t>
            </a:r>
            <a:r>
              <a:rPr lang="en-US" dirty="0"/>
              <a:t>properties </a:t>
            </a:r>
            <a:r>
              <a:rPr lang="ru-RU" dirty="0"/>
              <a:t>файла</a:t>
            </a:r>
          </a:p>
          <a:p>
            <a:pPr lvl="1">
              <a:buFont typeface="Wingdings" pitchFamily="2" charset="2"/>
              <a:buChar char="Ø"/>
            </a:pPr>
            <a:r>
              <a:rPr lang="ru-RU" dirty="0"/>
              <a:t>преобразовать входной файл в тестовый скрипт</a:t>
            </a:r>
          </a:p>
          <a:p>
            <a:pPr lvl="1">
              <a:buFont typeface="Wingdings" pitchFamily="2" charset="2"/>
              <a:buChar char="Ø"/>
            </a:pPr>
            <a:r>
              <a:rPr lang="ru-RU" dirty="0"/>
              <a:t>сохранить скрипт в директорию </a:t>
            </a:r>
            <a:r>
              <a:rPr lang="en-US" dirty="0"/>
              <a:t>simulations</a:t>
            </a:r>
            <a:endParaRPr lang="ru-RU" dirty="0"/>
          </a:p>
          <a:p>
            <a:pPr lvl="1">
              <a:buFont typeface="Wingdings" pitchFamily="2" charset="2"/>
              <a:buChar char="Ø"/>
            </a:pPr>
            <a:r>
              <a:rPr lang="ru-RU" dirty="0"/>
              <a:t>получить результаты тестирования в виде </a:t>
            </a:r>
            <a:r>
              <a:rPr lang="en-US" dirty="0"/>
              <a:t>log </a:t>
            </a:r>
            <a:r>
              <a:rPr lang="ru-RU" dirty="0"/>
              <a:t>файлов</a:t>
            </a:r>
          </a:p>
          <a:p>
            <a:pPr lvl="1">
              <a:buFont typeface="Wingdings" pitchFamily="2" charset="2"/>
              <a:buChar char="Ø"/>
            </a:pPr>
            <a:r>
              <a:rPr lang="ru-RU" dirty="0"/>
              <a:t>преобразовать </a:t>
            </a:r>
            <a:r>
              <a:rPr lang="en-US" dirty="0"/>
              <a:t>log </a:t>
            </a:r>
            <a:r>
              <a:rPr lang="ru-RU" dirty="0"/>
              <a:t>в файлы для </a:t>
            </a:r>
            <a:r>
              <a:rPr lang="en-US" dirty="0"/>
              <a:t>allure</a:t>
            </a:r>
            <a:endParaRPr lang="ru-RU" dirty="0"/>
          </a:p>
          <a:p>
            <a:pPr lvl="1">
              <a:buFont typeface="Wingdings" pitchFamily="2" charset="2"/>
              <a:buChar char="Ø"/>
            </a:pPr>
            <a:r>
              <a:rPr lang="ru-RU" dirty="0"/>
              <a:t>передать файлы в </a:t>
            </a:r>
            <a:r>
              <a:rPr lang="en-US" dirty="0"/>
              <a:t>allure</a:t>
            </a:r>
            <a:endParaRPr lang="ru-RU" dirty="0"/>
          </a:p>
          <a:p>
            <a:pPr lvl="1">
              <a:buFont typeface="Wingdings" pitchFamily="2" charset="2"/>
              <a:buChar char="Ø"/>
            </a:pPr>
            <a:r>
              <a:rPr lang="ru-RU" dirty="0"/>
              <a:t>сохранить </a:t>
            </a:r>
            <a:r>
              <a:rPr lang="en-US" dirty="0"/>
              <a:t>allure report</a:t>
            </a:r>
            <a:endParaRPr lang="ru-RU" dirty="0"/>
          </a:p>
          <a:p>
            <a:pPr lvl="1">
              <a:buFont typeface="Wingdings" pitchFamily="2" charset="2"/>
              <a:buChar char="Ø"/>
            </a:pPr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9987A0-614F-9240-AA12-130C68ACE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2400" smtClean="0"/>
              <a:pPr/>
              <a:t>16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0583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07C143-AABC-4E41-8ABA-025BD25C5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51513"/>
            <a:ext cx="8596668" cy="725214"/>
          </a:xfrm>
        </p:spPr>
        <p:txBody>
          <a:bodyPr/>
          <a:lstStyle/>
          <a:p>
            <a:r>
              <a:rPr lang="ru-RU" dirty="0"/>
              <a:t>Разработка фреймворка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C04CE9-C1B9-D740-9337-DAA613B27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657" y="1237053"/>
            <a:ext cx="8981673" cy="536344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2400" dirty="0"/>
              <a:t>Разрабатываемый фреймворк состоит из 3х частей: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2000" dirty="0"/>
              <a:t>модуль генерации скриптов – </a:t>
            </a:r>
            <a:r>
              <a:rPr lang="ru-RU" dirty="0"/>
              <a:t>отвечает за создание </a:t>
            </a:r>
            <a:r>
              <a:rPr lang="en" dirty="0" err="1"/>
              <a:t>scala</a:t>
            </a:r>
            <a:r>
              <a:rPr lang="en" dirty="0"/>
              <a:t>-</a:t>
            </a:r>
            <a:r>
              <a:rPr lang="ru-RU" dirty="0"/>
              <a:t>скрипта с параметрами запуска тестов, определенными в </a:t>
            </a:r>
            <a:r>
              <a:rPr lang="en" dirty="0"/>
              <a:t>properties </a:t>
            </a:r>
            <a:r>
              <a:rPr lang="ru-RU" dirty="0"/>
              <a:t>файле. Сгенерированный скрипт сохраняется и в дальнейшем может быть использован для запуска тестов при помощи </a:t>
            </a:r>
            <a:r>
              <a:rPr lang="en" dirty="0"/>
              <a:t>Gatling</a:t>
            </a:r>
            <a:endParaRPr lang="ru-RU" dirty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endParaRPr lang="ru-RU" sz="200" dirty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2000" dirty="0"/>
              <a:t>модуль генерации отчетов – </a:t>
            </a:r>
            <a:r>
              <a:rPr lang="ru-RU" dirty="0"/>
              <a:t>отвечает за анализ логов с результатами тестирования </a:t>
            </a:r>
            <a:r>
              <a:rPr lang="en-US" dirty="0"/>
              <a:t>Gatling</a:t>
            </a:r>
            <a:r>
              <a:rPr lang="ru-RU" dirty="0"/>
              <a:t>, их конвертацию в файлы для </a:t>
            </a:r>
            <a:r>
              <a:rPr lang="en-US" dirty="0"/>
              <a:t>allure </a:t>
            </a:r>
            <a:r>
              <a:rPr lang="ru-RU" dirty="0"/>
              <a:t>и генерацию </a:t>
            </a:r>
            <a:r>
              <a:rPr lang="en-US" dirty="0"/>
              <a:t>allure report</a:t>
            </a:r>
            <a:endParaRPr lang="ru-RU" dirty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endParaRPr lang="ru-RU" sz="300" dirty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2000" dirty="0"/>
              <a:t>модуль оформления фреймворка в плагин </a:t>
            </a:r>
            <a:r>
              <a:rPr lang="en-US" sz="2000" dirty="0"/>
              <a:t>M</a:t>
            </a:r>
            <a:r>
              <a:rPr lang="ru-RU" sz="2000" dirty="0" err="1"/>
              <a:t>aven</a:t>
            </a:r>
            <a:r>
              <a:rPr lang="ru-RU" sz="2000" dirty="0"/>
              <a:t> 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6953BE3-A702-8243-9D0C-F6B02366F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2400" smtClean="0"/>
              <a:pPr/>
              <a:t>17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56371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B944F0-19D4-6449-A469-D4C47BF2E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51513"/>
            <a:ext cx="8596668" cy="830317"/>
          </a:xfrm>
        </p:spPr>
        <p:txBody>
          <a:bodyPr/>
          <a:lstStyle/>
          <a:p>
            <a:r>
              <a:rPr lang="ru-RU" dirty="0"/>
              <a:t>Модуль генерации отчетов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EFC737-8285-1242-B317-A510939EF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0501"/>
            <a:ext cx="8596668" cy="5238975"/>
          </a:xfrm>
        </p:spPr>
        <p:txBody>
          <a:bodyPr>
            <a:normAutofit/>
          </a:bodyPr>
          <a:lstStyle/>
          <a:p>
            <a:r>
              <a:rPr lang="ru-RU" sz="2000" dirty="0"/>
              <a:t>При проведении тестирования, все результаты записываются в </a:t>
            </a:r>
            <a:r>
              <a:rPr lang="ru-RU" sz="2000" dirty="0" err="1"/>
              <a:t>логи</a:t>
            </a:r>
            <a:r>
              <a:rPr lang="ru-RU" sz="2000" dirty="0"/>
              <a:t> </a:t>
            </a:r>
            <a:r>
              <a:rPr lang="en-US" sz="2000" dirty="0"/>
              <a:t>Gatling</a:t>
            </a:r>
            <a:r>
              <a:rPr lang="ru-RU" sz="2000" dirty="0"/>
              <a:t>. Для дальнейшего анализа </a:t>
            </a:r>
            <a:r>
              <a:rPr lang="ru-RU" sz="2000" dirty="0" err="1"/>
              <a:t>логи</a:t>
            </a:r>
            <a:r>
              <a:rPr lang="ru-RU" sz="2000" dirty="0"/>
              <a:t> должны быть определенного формата. При подключении плагина в директории </a:t>
            </a:r>
            <a:r>
              <a:rPr lang="en-US" sz="2000" dirty="0"/>
              <a:t>resources </a:t>
            </a:r>
            <a:r>
              <a:rPr lang="ru-RU" sz="2000" dirty="0"/>
              <a:t>генерируется файл </a:t>
            </a:r>
            <a:r>
              <a:rPr lang="en-US" sz="2000" dirty="0" err="1"/>
              <a:t>logback</a:t>
            </a:r>
            <a:r>
              <a:rPr lang="ru-RU" sz="2000" dirty="0"/>
              <a:t>.</a:t>
            </a:r>
            <a:r>
              <a:rPr lang="en-US" sz="2000" dirty="0"/>
              <a:t>xml</a:t>
            </a:r>
            <a:r>
              <a:rPr lang="ru-RU" sz="2000" dirty="0"/>
              <a:t>, в котором описан паттерн записи логов и расположение лог-файлов</a:t>
            </a:r>
          </a:p>
          <a:p>
            <a:endParaRPr lang="ru-RU" sz="2000" dirty="0"/>
          </a:p>
          <a:p>
            <a:r>
              <a:rPr lang="ru-RU" sz="2000" dirty="0"/>
              <a:t>Лог-файлы подаются в качестве аргумента при запуске класса </a:t>
            </a:r>
            <a:br>
              <a:rPr lang="ru-RU" sz="2000" dirty="0"/>
            </a:br>
            <a:r>
              <a:rPr lang="en-US" sz="2000" i="1" dirty="0" err="1"/>
              <a:t>GatlingToAllure</a:t>
            </a:r>
            <a:r>
              <a:rPr lang="ru-RU" sz="2000" dirty="0"/>
              <a:t>. Лог-файл имеет простую для разбора структуру – время запроса, уровень и источник </a:t>
            </a:r>
            <a:r>
              <a:rPr lang="ru-RU" sz="2000" dirty="0" err="1"/>
              <a:t>логирования</a:t>
            </a:r>
            <a:r>
              <a:rPr lang="ru-RU" sz="2000" dirty="0"/>
              <a:t>, соответствующие паттерну описанному на рисунке 7; информация о сценарии, имя запроса, статус; информация о сессии; сам </a:t>
            </a:r>
            <a:r>
              <a:rPr lang="en-US" sz="2000" dirty="0"/>
              <a:t>HTTP </a:t>
            </a:r>
            <a:r>
              <a:rPr lang="ru-RU" sz="2000" dirty="0"/>
              <a:t>запрос, его заголовок; </a:t>
            </a:r>
            <a:r>
              <a:rPr lang="en-US" sz="2000" dirty="0"/>
              <a:t>HTTP </a:t>
            </a:r>
            <a:r>
              <a:rPr lang="ru-RU" sz="2000" dirty="0"/>
              <a:t>ответ, статус, заголовок и тело ответа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4F1BC8-E45E-FD49-8146-111B679ED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2400" smtClean="0"/>
              <a:pPr/>
              <a:t>18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5372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674545-1580-3541-98B6-A47AA7230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19701"/>
            <a:ext cx="8596668" cy="1008993"/>
          </a:xfrm>
        </p:spPr>
        <p:txBody>
          <a:bodyPr>
            <a:noAutofit/>
          </a:bodyPr>
          <a:lstStyle/>
          <a:p>
            <a:r>
              <a:rPr lang="ru-RU" sz="3200" dirty="0"/>
              <a:t>Модуль оформления фреймворка в плагин </a:t>
            </a:r>
            <a:r>
              <a:rPr lang="en-US" sz="3200" dirty="0"/>
              <a:t>M</a:t>
            </a:r>
            <a:r>
              <a:rPr lang="ru-RU" sz="3200" dirty="0" err="1"/>
              <a:t>aven</a:t>
            </a:r>
            <a:r>
              <a:rPr lang="ru-RU" sz="3200" dirty="0"/>
              <a:t> 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E2B54B-D17E-2E4A-AB28-BD0F936D0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5218"/>
            <a:ext cx="8596668" cy="4656082"/>
          </a:xfrm>
        </p:spPr>
        <p:txBody>
          <a:bodyPr>
            <a:normAutofit/>
          </a:bodyPr>
          <a:lstStyle/>
          <a:p>
            <a:r>
              <a:rPr lang="ru-RU" sz="2000" dirty="0"/>
              <a:t>Модуль содержит 2 класса </a:t>
            </a:r>
            <a:r>
              <a:rPr lang="ru-RU" sz="2000" i="1" dirty="0" err="1"/>
              <a:t>ConvertPropertiesToScript</a:t>
            </a:r>
            <a:r>
              <a:rPr lang="ru-RU" sz="2000" i="1" dirty="0"/>
              <a:t> </a:t>
            </a:r>
            <a:r>
              <a:rPr lang="ru-RU" sz="2000" dirty="0"/>
              <a:t>и</a:t>
            </a:r>
            <a:r>
              <a:rPr lang="ru-RU" sz="2000" i="1" dirty="0"/>
              <a:t> </a:t>
            </a:r>
            <a:r>
              <a:rPr lang="ru-RU" sz="2000" i="1" dirty="0" err="1"/>
              <a:t>ConvertLogsToAllureData</a:t>
            </a:r>
            <a:r>
              <a:rPr lang="ru-RU" sz="2000" dirty="0"/>
              <a:t>, которые расширяют класс </a:t>
            </a:r>
            <a:r>
              <a:rPr lang="ru-RU" sz="2000" i="1" dirty="0" err="1"/>
              <a:t>AbstractMoj</a:t>
            </a:r>
            <a:r>
              <a:rPr lang="en-US" sz="2000" i="1" dirty="0"/>
              <a:t>o</a:t>
            </a:r>
            <a:r>
              <a:rPr lang="ru-RU" sz="2000" dirty="0"/>
              <a:t>, что позволяет с помощью аннотаций </a:t>
            </a:r>
            <a:r>
              <a:rPr lang="en-US" sz="2000" dirty="0"/>
              <a:t>Mojo</a:t>
            </a:r>
            <a:r>
              <a:rPr lang="ru-RU" sz="2000" dirty="0"/>
              <a:t> и переопределения метода </a:t>
            </a:r>
            <a:r>
              <a:rPr lang="ru-RU" sz="2000" i="1" dirty="0" err="1"/>
              <a:t>execute</a:t>
            </a:r>
            <a:r>
              <a:rPr lang="ru-RU" sz="2000" dirty="0"/>
              <a:t> обозначить классы целью </a:t>
            </a:r>
            <a:r>
              <a:rPr lang="en-US" sz="2000" dirty="0"/>
              <a:t>Maven </a:t>
            </a:r>
            <a:r>
              <a:rPr lang="ru-RU" sz="2000" dirty="0"/>
              <a:t>и сгенерировать зависимости для плагина</a:t>
            </a:r>
          </a:p>
          <a:p>
            <a:endParaRPr lang="ru-RU" sz="2000" dirty="0"/>
          </a:p>
          <a:p>
            <a:endParaRPr lang="ru-RU" sz="1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6A3DFA9-FAC4-1B42-8860-D65D40D78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2400" smtClean="0"/>
              <a:pPr/>
              <a:t>19</a:t>
            </a:fld>
            <a:endParaRPr lang="en-US" sz="24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4304C62-2D6C-ED43-A566-F4A243F28EFB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b="10642"/>
          <a:stretch/>
        </p:blipFill>
        <p:spPr bwMode="auto">
          <a:xfrm>
            <a:off x="1710112" y="3181549"/>
            <a:ext cx="6375400" cy="28598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C2D01A-FA53-074B-81A6-4CCCCC1EFEA9}"/>
              </a:ext>
            </a:extLst>
          </p:cNvPr>
          <p:cNvSpPr txBox="1"/>
          <p:nvPr/>
        </p:nvSpPr>
        <p:spPr>
          <a:xfrm>
            <a:off x="1896028" y="5953523"/>
            <a:ext cx="6003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Диаграмма классов модуля оформления фреймворка в плагин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Maven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200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19DE3-60F4-9649-B8AF-BF4FFA336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51513"/>
            <a:ext cx="8596668" cy="675190"/>
          </a:xfrm>
        </p:spPr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EB962B-6D46-B944-9A48-A76AE546D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3686"/>
            <a:ext cx="8596668" cy="4617676"/>
          </a:xfrm>
        </p:spPr>
        <p:txBody>
          <a:bodyPr>
            <a:normAutofit/>
          </a:bodyPr>
          <a:lstStyle/>
          <a:p>
            <a:r>
              <a:rPr lang="ru-RU" sz="2200" dirty="0"/>
              <a:t>Автоматизация тестирования является актуальной задачей для компаний сферы разработки ПО, так как позволяет сократить как время на проведение тестирования, так и количество необходимых для проведения тестирования специалистов.</a:t>
            </a:r>
          </a:p>
          <a:p>
            <a:endParaRPr lang="ru-RU" sz="2200" dirty="0"/>
          </a:p>
          <a:p>
            <a:r>
              <a:rPr lang="ru-RU" sz="2200" dirty="0"/>
              <a:t>Использование инструментов для проведения автоматического тестирования требует от </a:t>
            </a:r>
            <a:r>
              <a:rPr lang="ru-RU" sz="2200" dirty="0" err="1"/>
              <a:t>тестировщиков</a:t>
            </a:r>
            <a:r>
              <a:rPr lang="ru-RU" sz="2200" dirty="0"/>
              <a:t> знания языков программирования. Это увеличивает сложность перехода от ручного тестирования к автоматическому.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BA2BFF-99E1-0544-ADF2-D079E2D3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2400" smtClean="0"/>
              <a:pPr/>
              <a:t>2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4607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FAE440-9B90-C24B-ACB8-F8B776D18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74664"/>
            <a:ext cx="8596668" cy="1320800"/>
          </a:xfrm>
        </p:spPr>
        <p:txBody>
          <a:bodyPr>
            <a:normAutofit/>
          </a:bodyPr>
          <a:lstStyle/>
          <a:p>
            <a:r>
              <a:rPr lang="ru-RU" dirty="0"/>
              <a:t>Модуль оформления фреймворка в плагин </a:t>
            </a:r>
            <a:r>
              <a:rPr lang="en-US" dirty="0"/>
              <a:t>M</a:t>
            </a:r>
            <a:r>
              <a:rPr lang="ru-RU" dirty="0" err="1"/>
              <a:t>aven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06C89A-9053-A14A-B688-B77191B16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2400" smtClean="0"/>
              <a:pPr/>
              <a:t>20</a:t>
            </a:fld>
            <a:endParaRPr lang="en-US" sz="2400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BF3F1247-5175-284A-8DD1-DB1269F0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3903"/>
            <a:ext cx="8596668" cy="4107459"/>
          </a:xfrm>
        </p:spPr>
        <p:txBody>
          <a:bodyPr/>
          <a:lstStyle/>
          <a:p>
            <a:r>
              <a:rPr lang="ru-RU" sz="2000" dirty="0"/>
              <a:t>В каждом классе переопределен метод </a:t>
            </a:r>
            <a:r>
              <a:rPr lang="en-US" sz="2000" i="1" dirty="0"/>
              <a:t>execute</a:t>
            </a:r>
            <a:r>
              <a:rPr lang="ru-RU" sz="2000" i="1" dirty="0"/>
              <a:t>, </a:t>
            </a:r>
            <a:r>
              <a:rPr lang="ru-RU" sz="2000" dirty="0"/>
              <a:t>который использует </a:t>
            </a:r>
            <a:r>
              <a:rPr lang="en-US" sz="2000" dirty="0" err="1"/>
              <a:t>StreamAPI</a:t>
            </a:r>
            <a:r>
              <a:rPr lang="en-US" sz="2000" dirty="0"/>
              <a:t> </a:t>
            </a:r>
            <a:r>
              <a:rPr lang="ru-RU" sz="2000" dirty="0"/>
              <a:t>для выбора </a:t>
            </a:r>
            <a:r>
              <a:rPr lang="en-US" sz="2000" dirty="0"/>
              <a:t>properties </a:t>
            </a:r>
            <a:r>
              <a:rPr lang="ru-RU" sz="2000" dirty="0"/>
              <a:t>и </a:t>
            </a:r>
            <a:r>
              <a:rPr lang="en-US" sz="2000" dirty="0"/>
              <a:t>log </a:t>
            </a:r>
            <a:r>
              <a:rPr lang="ru-RU" sz="2000" dirty="0"/>
              <a:t>файлов</a:t>
            </a:r>
          </a:p>
          <a:p>
            <a:endParaRPr lang="ru-RU" sz="1100" dirty="0"/>
          </a:p>
          <a:p>
            <a:r>
              <a:rPr lang="ru-RU" sz="2000" dirty="0"/>
              <a:t>Аннотация </a:t>
            </a:r>
            <a:r>
              <a:rPr lang="en-US" sz="2000" dirty="0"/>
              <a:t>@</a:t>
            </a:r>
            <a:r>
              <a:rPr lang="en-US" sz="2000" i="1" dirty="0" err="1"/>
              <a:t>generateScript</a:t>
            </a:r>
            <a:r>
              <a:rPr lang="en-US" sz="2000" dirty="0"/>
              <a:t> </a:t>
            </a:r>
            <a:r>
              <a:rPr lang="ru-RU" sz="2000" dirty="0"/>
              <a:t>вызывает метод </a:t>
            </a:r>
            <a:r>
              <a:rPr lang="en-US" sz="2000" i="1" dirty="0"/>
              <a:t>execute</a:t>
            </a:r>
            <a:r>
              <a:rPr lang="en-US" sz="2000" dirty="0"/>
              <a:t> </a:t>
            </a:r>
            <a:r>
              <a:rPr lang="ru-RU" sz="2000" dirty="0"/>
              <a:t>объекта класса </a:t>
            </a:r>
            <a:r>
              <a:rPr lang="en-US" sz="2000" i="1" dirty="0" err="1"/>
              <a:t>ConvertPropertiesToScript</a:t>
            </a:r>
            <a:r>
              <a:rPr lang="ru-RU" sz="2000" dirty="0"/>
              <a:t>, где генерируются скрипты, а аннотация </a:t>
            </a:r>
            <a:r>
              <a:rPr lang="en-US" sz="2000" dirty="0"/>
              <a:t>@</a:t>
            </a:r>
            <a:r>
              <a:rPr lang="en-US" sz="2000" i="1" dirty="0" err="1"/>
              <a:t>createReport</a:t>
            </a:r>
            <a:r>
              <a:rPr lang="ru-RU" sz="2000" dirty="0"/>
              <a:t> вызывает метод </a:t>
            </a:r>
            <a:r>
              <a:rPr lang="en-US" sz="2000" i="1" dirty="0"/>
              <a:t>execute</a:t>
            </a:r>
            <a:r>
              <a:rPr lang="en-US" sz="2000" dirty="0"/>
              <a:t> </a:t>
            </a:r>
            <a:r>
              <a:rPr lang="ru-RU" sz="2000" dirty="0"/>
              <a:t>объекта класса </a:t>
            </a:r>
            <a:r>
              <a:rPr lang="ru-RU" sz="2000" i="1" dirty="0" err="1"/>
              <a:t>ConvertLogsToAllureData</a:t>
            </a:r>
            <a:r>
              <a:rPr lang="ru-RU" sz="2000" dirty="0"/>
              <a:t>, где генерируются </a:t>
            </a:r>
            <a:r>
              <a:rPr lang="en-US" sz="2000" dirty="0"/>
              <a:t>JSON </a:t>
            </a:r>
            <a:r>
              <a:rPr lang="ru-RU" sz="2000" dirty="0"/>
              <a:t>и </a:t>
            </a:r>
            <a:r>
              <a:rPr lang="en-US" sz="2000" dirty="0"/>
              <a:t>txt </a:t>
            </a:r>
            <a:r>
              <a:rPr lang="ru-RU" sz="2000" dirty="0"/>
              <a:t>файлы для создания </a:t>
            </a:r>
            <a:r>
              <a:rPr lang="en-US" sz="2000" dirty="0"/>
              <a:t>Allure report</a:t>
            </a:r>
            <a:r>
              <a:rPr lang="ru-RU" sz="2000" dirty="0"/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110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640923F-B43C-3246-8815-CB53E5391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720" y="325549"/>
            <a:ext cx="8596668" cy="1320800"/>
          </a:xfrm>
        </p:spPr>
        <p:txBody>
          <a:bodyPr/>
          <a:lstStyle/>
          <a:p>
            <a:r>
              <a:rPr lang="ru-RU" dirty="0"/>
              <a:t>Использование фреймворка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E8BB77-085C-014B-86BB-238C8721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2400" smtClean="0"/>
              <a:pPr/>
              <a:t>21</a:t>
            </a:fld>
            <a:endParaRPr lang="en-US" sz="2400" dirty="0"/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45B8B026-A791-DA4D-B580-B155F804D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1000" y="1054266"/>
            <a:ext cx="10392613" cy="707697"/>
          </a:xfrm>
        </p:spPr>
        <p:txBody>
          <a:bodyPr>
            <a:normAutofit fontScale="92500" lnSpcReduction="20000"/>
          </a:bodyPr>
          <a:lstStyle/>
          <a:p>
            <a:r>
              <a:rPr lang="ru-RU" sz="2400" dirty="0"/>
              <a:t>Подключение – в файле </a:t>
            </a:r>
            <a:r>
              <a:rPr lang="en-US" sz="2400" dirty="0" err="1"/>
              <a:t>pom.xml</a:t>
            </a:r>
            <a:r>
              <a:rPr lang="en-US" sz="2400" dirty="0"/>
              <a:t> </a:t>
            </a:r>
            <a:r>
              <a:rPr lang="ru-RU" sz="2400" dirty="0"/>
              <a:t>указывается плагин </a:t>
            </a:r>
            <a:r>
              <a:rPr lang="en" sz="2400" dirty="0" err="1"/>
              <a:t>FrameForGatling</a:t>
            </a:r>
            <a:r>
              <a:rPr lang="en" sz="2400" dirty="0"/>
              <a:t> </a:t>
            </a:r>
            <a:endParaRPr lang="ru-RU" sz="2400" dirty="0"/>
          </a:p>
        </p:txBody>
      </p: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7E67E73E-0A93-1A4D-9C49-BCD6DA97C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1001" y="3289738"/>
            <a:ext cx="8883001" cy="3325758"/>
          </a:xfrm>
        </p:spPr>
        <p:txBody>
          <a:bodyPr>
            <a:normAutofit fontScale="92500" lnSpcReduction="20000"/>
          </a:bodyPr>
          <a:lstStyle/>
          <a:p>
            <a:r>
              <a:rPr lang="ru-RU" sz="2400" dirty="0"/>
              <a:t>Тестовый сценарий</a:t>
            </a:r>
          </a:p>
          <a:p>
            <a:endParaRPr lang="ru-RU" sz="100" dirty="0"/>
          </a:p>
          <a:p>
            <a:pPr marL="0" indent="0">
              <a:buNone/>
            </a:pPr>
            <a:r>
              <a:rPr lang="ru-RU" sz="2200" dirty="0"/>
              <a:t>Для примера использования разработанного фреймворка был протестирован сайт НГТУ. Разработан тестовый сценарий «Просмотр расписания занятий», содержащий шаги:</a:t>
            </a:r>
          </a:p>
          <a:p>
            <a:pPr marL="857250" lvl="1" indent="-457200">
              <a:buFont typeface="+mj-lt"/>
              <a:buAutoNum type="arabicPeriod"/>
            </a:pPr>
            <a:r>
              <a:rPr lang="ru-RU" sz="2200" dirty="0"/>
              <a:t>Открыть домашнюю страницу сайта НГТУ</a:t>
            </a:r>
          </a:p>
          <a:p>
            <a:pPr marL="857250" lvl="1" indent="-457200">
              <a:buFont typeface="+mj-lt"/>
              <a:buAutoNum type="arabicPeriod"/>
            </a:pPr>
            <a:r>
              <a:rPr lang="ru-RU" sz="2200" dirty="0"/>
              <a:t>Открыть вкладку «Обучающимся»</a:t>
            </a:r>
          </a:p>
          <a:p>
            <a:pPr marL="857250" lvl="1" indent="-457200">
              <a:buFont typeface="+mj-lt"/>
              <a:buAutoNum type="arabicPeriod"/>
            </a:pPr>
            <a:r>
              <a:rPr lang="ru-RU" sz="2200" dirty="0"/>
              <a:t>Нажать «Расписание занятий» </a:t>
            </a:r>
          </a:p>
          <a:p>
            <a:pPr marL="857250" lvl="1" indent="-457200">
              <a:buFont typeface="+mj-lt"/>
              <a:buAutoNum type="arabicPeriod"/>
            </a:pPr>
            <a:r>
              <a:rPr lang="ru-RU" sz="2200" dirty="0"/>
              <a:t>Навести на «Факультет автоматики и вычислительной техники» </a:t>
            </a:r>
          </a:p>
          <a:p>
            <a:pPr marL="857250" lvl="1" indent="-457200">
              <a:buFont typeface="+mj-lt"/>
              <a:buAutoNum type="arabicPeriod"/>
            </a:pPr>
            <a:r>
              <a:rPr lang="ru-RU" sz="2200" dirty="0"/>
              <a:t>Нажать «АВТ-615» </a:t>
            </a: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F97439B-5354-9647-BB8D-E7A1167ECC9F}"/>
              </a:ext>
            </a:extLst>
          </p:cNvPr>
          <p:cNvPicPr/>
          <p:nvPr/>
        </p:nvPicPr>
        <p:blipFill rotWithShape="1">
          <a:blip r:embed="rId2" cstate="print"/>
          <a:srcRect r="19120" b="2939"/>
          <a:stretch/>
        </p:blipFill>
        <p:spPr>
          <a:xfrm>
            <a:off x="713503" y="1482838"/>
            <a:ext cx="4215849" cy="18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03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597F3-5CD0-5241-98AD-6B62EA3C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7862"/>
            <a:ext cx="8596668" cy="714703"/>
          </a:xfrm>
        </p:spPr>
        <p:txBody>
          <a:bodyPr>
            <a:normAutofit/>
          </a:bodyPr>
          <a:lstStyle/>
          <a:p>
            <a:r>
              <a:rPr lang="ru-RU" dirty="0"/>
              <a:t>Тестовый сценарий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35F5F3-B288-8E40-A624-E49E4206A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720" y="1082565"/>
            <a:ext cx="8277480" cy="168833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Данный сценарий, отображенный в виде </a:t>
            </a:r>
            <a:r>
              <a:rPr lang="en-US" dirty="0"/>
              <a:t>REST</a:t>
            </a:r>
            <a:r>
              <a:rPr lang="ru-RU" dirty="0"/>
              <a:t>-запросов: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GET </a:t>
            </a:r>
            <a:r>
              <a:rPr lang="en-US" u="sng" dirty="0">
                <a:hlinkClick r:id="rId2"/>
              </a:rPr>
              <a:t>https://www.nstu.ru</a:t>
            </a:r>
            <a:endParaRPr lang="ru-RU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GET </a:t>
            </a:r>
            <a:r>
              <a:rPr lang="en-US" u="sng" dirty="0">
                <a:hlinkClick r:id="rId3"/>
              </a:rPr>
              <a:t>https://www.nstu.ru/studies</a:t>
            </a:r>
            <a:endParaRPr lang="ru-RU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GET </a:t>
            </a:r>
            <a:r>
              <a:rPr lang="en-US" u="sng" dirty="0">
                <a:hlinkClick r:id="rId4"/>
              </a:rPr>
              <a:t>https://www.nstu.ru/studies/schedule/schedule_classes</a:t>
            </a:r>
            <a:endParaRPr lang="ru-RU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GET </a:t>
            </a:r>
            <a:r>
              <a:rPr lang="en-US" u="sng" dirty="0">
                <a:hlinkClick r:id="rId5"/>
              </a:rPr>
              <a:t>https://www.nstu.ru/studies/schedule/schedule_classes/schedule?group</a:t>
            </a:r>
            <a:r>
              <a:rPr lang="en-US" dirty="0"/>
              <a:t>=%D0%90%D0%92%D0%A2-615</a:t>
            </a:r>
            <a:endParaRPr lang="ru-RU" dirty="0"/>
          </a:p>
          <a:p>
            <a:pPr lvl="1">
              <a:buFont typeface="Wingdings" pitchFamily="2" charset="2"/>
              <a:buChar char="Ø"/>
            </a:pPr>
            <a:endParaRPr lang="ru-RU" sz="1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C7FD03-4295-D14B-B84B-0D98ACC0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2400" smtClean="0"/>
              <a:pPr/>
              <a:t>22</a:t>
            </a:fld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3C7D22-D4A7-F940-A767-2B1947CA22A4}"/>
              </a:ext>
            </a:extLst>
          </p:cNvPr>
          <p:cNvSpPr txBox="1"/>
          <p:nvPr/>
        </p:nvSpPr>
        <p:spPr>
          <a:xfrm>
            <a:off x="847824" y="5910557"/>
            <a:ext cx="28841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Конфигурации в файле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config</a:t>
            </a:r>
            <a:r>
              <a:rPr lang="ru-RU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properties</a:t>
            </a:r>
            <a:r>
              <a:rPr lang="ru-RU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DE205E2-37BB-B148-98EB-F261F4620516}"/>
              </a:ext>
            </a:extLst>
          </p:cNvPr>
          <p:cNvSpPr/>
          <p:nvPr/>
        </p:nvSpPr>
        <p:spPr>
          <a:xfrm>
            <a:off x="4335555" y="2770895"/>
            <a:ext cx="5621180" cy="3559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ts val="1000"/>
              </a:spcBef>
              <a:buClr>
                <a:srgbClr val="E32D91"/>
              </a:buClr>
              <a:buSzPct val="80000"/>
              <a:buFont typeface="Wingdings" pitchFamily="2" charset="2"/>
              <a:buChar char="Ø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базовый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URL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(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https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://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www.nstu.ru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), на котором будут строиться все запросы</a:t>
            </a:r>
          </a:p>
          <a:p>
            <a:pPr marL="800100" lvl="1" indent="-342900">
              <a:spcBef>
                <a:spcPts val="1000"/>
              </a:spcBef>
              <a:buClr>
                <a:srgbClr val="E32D91"/>
              </a:buClr>
              <a:buSzPct val="80000"/>
              <a:buFont typeface="Wingdings" pitchFamily="2" charset="2"/>
              <a:buChar char="Ø"/>
            </a:pPr>
            <a:r>
              <a:rPr lang="ru-RU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данные для проверки заголовков – тип данных ответа (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text/html, */*), </a:t>
            </a:r>
            <a:r>
              <a:rPr lang="ru-RU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кодировка (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UTF-8), </a:t>
            </a:r>
            <a:r>
              <a:rPr lang="ru-RU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метод кодирования, примененный к телу объекта (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gzip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deflate) </a:t>
            </a:r>
            <a:endParaRPr lang="ru-RU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800100" lvl="1" indent="-342900">
              <a:spcBef>
                <a:spcPts val="1000"/>
              </a:spcBef>
              <a:buClr>
                <a:srgbClr val="E32D91"/>
              </a:buClr>
              <a:buSzPct val="80000"/>
              <a:buFont typeface="Wingdings" pitchFamily="2" charset="2"/>
              <a:buChar char="Ø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код статуса для проверки ответа (200)</a:t>
            </a:r>
          </a:p>
          <a:p>
            <a:pPr marL="800100" lvl="1" indent="-342900">
              <a:spcBef>
                <a:spcPts val="1000"/>
              </a:spcBef>
              <a:buClr>
                <a:srgbClr val="E32D91"/>
              </a:buClr>
              <a:buSzPct val="80000"/>
              <a:buFont typeface="Wingdings" pitchFamily="2" charset="2"/>
              <a:buChar char="Ø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4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http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запроса с указанием названий запросов, методов, относительных адресов, передаваемых параметров</a:t>
            </a:r>
          </a:p>
          <a:p>
            <a:pPr marL="800100" lvl="1" indent="-342900">
              <a:spcBef>
                <a:spcPts val="1000"/>
              </a:spcBef>
              <a:buClr>
                <a:srgbClr val="E32D91"/>
              </a:buClr>
              <a:buSzPct val="80000"/>
              <a:buFont typeface="Wingdings" pitchFamily="2" charset="2"/>
              <a:buChar char="Ø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параметр запуска – количество пользователей (50)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06420F-0935-914B-A02F-71EA03652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215" y="2908278"/>
            <a:ext cx="4502575" cy="299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26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B95CF5-8C07-EA4D-8AB4-0F81565E2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52" y="317593"/>
            <a:ext cx="8596668" cy="777766"/>
          </a:xfrm>
        </p:spPr>
        <p:txBody>
          <a:bodyPr/>
          <a:lstStyle/>
          <a:p>
            <a:r>
              <a:rPr lang="ru-RU" dirty="0"/>
              <a:t>Генерация скриптов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6798EB-2F2E-D745-B50F-40C86FEC5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9169" y="1200978"/>
            <a:ext cx="8277479" cy="3880772"/>
          </a:xfrm>
        </p:spPr>
        <p:txBody>
          <a:bodyPr/>
          <a:lstStyle/>
          <a:p>
            <a:r>
              <a:rPr lang="ru-RU" dirty="0"/>
              <a:t>Для запуска генерации скриптов </a:t>
            </a:r>
            <a:br>
              <a:rPr lang="ru-RU" dirty="0"/>
            </a:br>
            <a:r>
              <a:rPr lang="ru-RU" dirty="0"/>
              <a:t>необходимо указать аннотацию </a:t>
            </a:r>
            <a:br>
              <a:rPr lang="ru-RU" dirty="0"/>
            </a:br>
            <a:r>
              <a:rPr lang="ru-RU" dirty="0"/>
              <a:t>@</a:t>
            </a:r>
            <a:r>
              <a:rPr lang="en-US" i="1" dirty="0" err="1"/>
              <a:t>generateScript</a:t>
            </a:r>
            <a:r>
              <a:rPr lang="ru-RU" i="1" dirty="0"/>
              <a:t>, </a:t>
            </a:r>
            <a:r>
              <a:rPr lang="ru-RU" dirty="0"/>
              <a:t>после выполнения</a:t>
            </a:r>
            <a:br>
              <a:rPr lang="ru-RU" dirty="0"/>
            </a:br>
            <a:r>
              <a:rPr lang="ru-RU" dirty="0"/>
              <a:t>которой</a:t>
            </a:r>
            <a:r>
              <a:rPr lang="ru-RU" i="1" dirty="0"/>
              <a:t> </a:t>
            </a:r>
            <a:r>
              <a:rPr lang="ru-RU" dirty="0"/>
              <a:t>скрипты появятся в </a:t>
            </a:r>
            <a:br>
              <a:rPr lang="ru-RU" dirty="0"/>
            </a:br>
            <a:r>
              <a:rPr lang="ru-RU" dirty="0"/>
              <a:t>директории </a:t>
            </a:r>
            <a:r>
              <a:rPr lang="en-US" dirty="0"/>
              <a:t>simulations</a:t>
            </a:r>
            <a:endParaRPr lang="ru-RU" dirty="0"/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CC4C65D-A927-8D46-8A8F-BF4F2FD69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2400" smtClean="0"/>
              <a:pPr/>
              <a:t>23</a:t>
            </a:fld>
            <a:endParaRPr lang="en-US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5AB148-B58F-3D42-9FC7-4A5CF3C52927}"/>
              </a:ext>
            </a:extLst>
          </p:cNvPr>
          <p:cNvPicPr/>
          <p:nvPr/>
        </p:nvPicPr>
        <p:blipFill rotWithShape="1">
          <a:blip r:embed="rId3"/>
          <a:srcRect t="4366" r="6828" b="7434"/>
          <a:stretch/>
        </p:blipFill>
        <p:spPr bwMode="auto">
          <a:xfrm>
            <a:off x="882092" y="2813376"/>
            <a:ext cx="3942156" cy="12120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243662-8CA2-AE48-926B-8BDBAE35CFD0}"/>
              </a:ext>
            </a:extLst>
          </p:cNvPr>
          <p:cNvSpPr txBox="1"/>
          <p:nvPr/>
        </p:nvSpPr>
        <p:spPr>
          <a:xfrm>
            <a:off x="1042177" y="3977850"/>
            <a:ext cx="3164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Использование аннотации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generateScript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A11B6B2-0D32-744A-9E63-AC4C1595AFE5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4"/>
          <a:srcRect r="27373" b="1811"/>
          <a:stretch/>
        </p:blipFill>
        <p:spPr bwMode="auto">
          <a:xfrm>
            <a:off x="5009524" y="971591"/>
            <a:ext cx="4512848" cy="52820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B5C74B8-8C80-7A43-953F-31E1AED356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092" b="6878"/>
          <a:stretch/>
        </p:blipFill>
        <p:spPr>
          <a:xfrm>
            <a:off x="7641021" y="5260982"/>
            <a:ext cx="3636580" cy="1487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C480A8-8D2A-EE41-87BB-5E05FDEF9758}"/>
              </a:ext>
            </a:extLst>
          </p:cNvPr>
          <p:cNvSpPr txBox="1"/>
          <p:nvPr/>
        </p:nvSpPr>
        <p:spPr>
          <a:xfrm>
            <a:off x="6004082" y="6142260"/>
            <a:ext cx="1997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Сгенерированный скрипт</a:t>
            </a:r>
          </a:p>
        </p:txBody>
      </p:sp>
    </p:spTree>
    <p:extLst>
      <p:ext uri="{BB962C8B-B14F-4D97-AF65-F5344CB8AC3E}">
        <p14:creationId xmlns:p14="http://schemas.microsoft.com/office/powerpoint/2010/main" val="1725744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FA43CE-7389-0F48-A63A-08D79392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193"/>
          </a:xfrm>
        </p:spPr>
        <p:txBody>
          <a:bodyPr/>
          <a:lstStyle/>
          <a:p>
            <a:r>
              <a:rPr lang="ru-RU" dirty="0"/>
              <a:t>Создание отчета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E5F1C4-2464-AD4D-9FF0-9505A8D8B4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516" y="1600290"/>
            <a:ext cx="8792486" cy="38807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Для запуска генерации отчета необходимо указать аннотацию </a:t>
            </a:r>
            <a:r>
              <a:rPr lang="en-US" sz="2000" dirty="0"/>
              <a:t>@</a:t>
            </a:r>
            <a:r>
              <a:rPr lang="en-US" sz="2000" i="1" dirty="0" err="1"/>
              <a:t>createReport</a:t>
            </a:r>
            <a:r>
              <a:rPr lang="ru-RU" sz="2000" i="1" dirty="0"/>
              <a:t>, </a:t>
            </a:r>
            <a:r>
              <a:rPr lang="ru-RU" sz="2000" dirty="0"/>
              <a:t>после выполнения которой данные для</a:t>
            </a:r>
            <a:r>
              <a:rPr lang="ru-RU" sz="2000" i="1" dirty="0"/>
              <a:t> </a:t>
            </a:r>
            <a:r>
              <a:rPr lang="ru-RU" sz="2000" dirty="0"/>
              <a:t>отчета появится в директории </a:t>
            </a:r>
            <a:r>
              <a:rPr lang="ru-RU" sz="2000" i="1" dirty="0" err="1"/>
              <a:t>allure-results</a:t>
            </a:r>
            <a:endParaRPr lang="ru-RU" sz="20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2641E2-0F46-DF40-8565-34E259F0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2400" smtClean="0"/>
              <a:pPr/>
              <a:t>24</a:t>
            </a:fld>
            <a:endParaRPr lang="en-US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AE3AF0-EA1E-B040-8604-64D36F3A56CF}"/>
              </a:ext>
            </a:extLst>
          </p:cNvPr>
          <p:cNvPicPr/>
          <p:nvPr/>
        </p:nvPicPr>
        <p:blipFill rotWithShape="1">
          <a:blip r:embed="rId2"/>
          <a:srcRect t="4187" b="4379"/>
          <a:stretch/>
        </p:blipFill>
        <p:spPr bwMode="auto">
          <a:xfrm>
            <a:off x="2537665" y="3540676"/>
            <a:ext cx="4015017" cy="15605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A4415AD-5388-2545-9811-2D40D0C95886}"/>
              </a:ext>
            </a:extLst>
          </p:cNvPr>
          <p:cNvSpPr/>
          <p:nvPr/>
        </p:nvSpPr>
        <p:spPr>
          <a:xfrm>
            <a:off x="2653278" y="5098792"/>
            <a:ext cx="3164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Использование аннотации </a:t>
            </a:r>
            <a:r>
              <a:rPr lang="en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createReport</a:t>
            </a:r>
            <a:r>
              <a:rPr lang="ru-RU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3336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59B742-CBD2-8A43-B159-DAFE53303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806" y="157696"/>
            <a:ext cx="8596668" cy="767255"/>
          </a:xfrm>
        </p:spPr>
        <p:txBody>
          <a:bodyPr/>
          <a:lstStyle/>
          <a:p>
            <a:r>
              <a:rPr lang="ru-RU" dirty="0"/>
              <a:t>Результаты тестирования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D58B03-7736-4549-8200-91924E45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2400" smtClean="0"/>
              <a:pPr/>
              <a:t>25</a:t>
            </a:fld>
            <a:endParaRPr lang="en-US" sz="24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B0F5F1F-9C6D-294C-BCAD-B92E6182B32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5" y="1692206"/>
            <a:ext cx="8104857" cy="4349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7DFD8B-0455-D645-B698-97F88691BA23}"/>
              </a:ext>
            </a:extLst>
          </p:cNvPr>
          <p:cNvSpPr txBox="1"/>
          <p:nvPr/>
        </p:nvSpPr>
        <p:spPr>
          <a:xfrm>
            <a:off x="645803" y="924951"/>
            <a:ext cx="8214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 заданных конфигурациях лишь 38 из 50 тестов прошли успешно, 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что составляет 76% от общего количества</a:t>
            </a:r>
          </a:p>
        </p:txBody>
      </p:sp>
    </p:spTree>
    <p:extLst>
      <p:ext uri="{BB962C8B-B14F-4D97-AF65-F5344CB8AC3E}">
        <p14:creationId xmlns:p14="http://schemas.microsoft.com/office/powerpoint/2010/main" val="444294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4DAC06-AE4B-1C48-9165-30A18B62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51513"/>
            <a:ext cx="8596668" cy="788276"/>
          </a:xfrm>
        </p:spPr>
        <p:txBody>
          <a:bodyPr/>
          <a:lstStyle/>
          <a:p>
            <a:r>
              <a:rPr lang="ru-RU" dirty="0"/>
              <a:t>Информация по запросам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78B759B-D466-EF43-A472-967DF0A0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2400" smtClean="0"/>
              <a:pPr/>
              <a:t>26</a:t>
            </a:fld>
            <a:endParaRPr lang="en-US" sz="24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1F4695E-2A59-6244-98BA-3450BCA2568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22960" y="1953696"/>
            <a:ext cx="6095999" cy="375270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671B00D-3721-B445-B00C-20560EFAB250}"/>
              </a:ext>
            </a:extLst>
          </p:cNvPr>
          <p:cNvSpPr/>
          <p:nvPr/>
        </p:nvSpPr>
        <p:spPr>
          <a:xfrm>
            <a:off x="986974" y="1397876"/>
            <a:ext cx="7767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 3800 запросов 2888 прошли успешно, 912 завершились с ошибкой </a:t>
            </a:r>
          </a:p>
        </p:txBody>
      </p:sp>
    </p:spTree>
    <p:extLst>
      <p:ext uri="{BB962C8B-B14F-4D97-AF65-F5344CB8AC3E}">
        <p14:creationId xmlns:p14="http://schemas.microsoft.com/office/powerpoint/2010/main" val="384076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2C8383-38E1-D341-A283-1C59B2F8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477" y="401511"/>
            <a:ext cx="8596668" cy="751114"/>
          </a:xfrm>
        </p:spPr>
        <p:txBody>
          <a:bodyPr/>
          <a:lstStyle/>
          <a:p>
            <a:r>
              <a:rPr lang="ru-RU" dirty="0"/>
              <a:t>Информация об ошибках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1861470-F7B8-DC48-8709-5E23449C963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/>
          <a:srcRect l="1257"/>
          <a:stretch/>
        </p:blipFill>
        <p:spPr bwMode="auto">
          <a:xfrm>
            <a:off x="335664" y="1939488"/>
            <a:ext cx="8596668" cy="42844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468A04D-379D-E146-B1F5-C7EB12B486F6}"/>
              </a:ext>
            </a:extLst>
          </p:cNvPr>
          <p:cNvSpPr/>
          <p:nvPr/>
        </p:nvSpPr>
        <p:spPr>
          <a:xfrm>
            <a:off x="163284" y="1060592"/>
            <a:ext cx="10101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Для просмотра причин ошибок, необходимо открыть подробную информацию об упавшем запросе. В данном случае причиной всех ошибок является слишком долгое время ответа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C6DA794-3236-5D4B-B47F-769A85E67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2" y="6091364"/>
            <a:ext cx="683339" cy="365125"/>
          </a:xfrm>
        </p:spPr>
        <p:txBody>
          <a:bodyPr/>
          <a:lstStyle/>
          <a:p>
            <a:fld id="{4FAB73BC-B049-4115-A692-8D63A059BFB8}" type="slidenum">
              <a:rPr lang="en-US" sz="2400" smtClean="0"/>
              <a:pPr/>
              <a:t>27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5548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DD2BE-F5A3-5F45-A0FE-17460DC1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247" y="281979"/>
            <a:ext cx="8596668" cy="704193"/>
          </a:xfrm>
        </p:spPr>
        <p:txBody>
          <a:bodyPr/>
          <a:lstStyle/>
          <a:p>
            <a:r>
              <a:rPr lang="ru-RU" dirty="0"/>
              <a:t>Результаты тестирования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39A18E7-9DA6-DA43-A5EF-C3B673CC1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A9531CA-15B5-7043-9D16-2970B4CC820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015544"/>
            <a:ext cx="8596667" cy="4208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10DDF7-815A-8140-9FF8-F722081A7657}"/>
              </a:ext>
            </a:extLst>
          </p:cNvPr>
          <p:cNvSpPr txBox="1"/>
          <p:nvPr/>
        </p:nvSpPr>
        <p:spPr>
          <a:xfrm>
            <a:off x="413658" y="967080"/>
            <a:ext cx="97626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Также можно получить информацию о тестовом прогоне в графическом виде: </a:t>
            </a:r>
          </a:p>
          <a:p>
            <a:r>
              <a:rPr lang="ru-RU" dirty="0"/>
              <a:t>статус прогона, распределение тестов по их критичности, длительности прохождения, </a:t>
            </a:r>
          </a:p>
          <a:p>
            <a:r>
              <a:rPr lang="ru-RU" dirty="0" err="1"/>
              <a:t>перезапусках</a:t>
            </a:r>
            <a:r>
              <a:rPr lang="ru-RU" dirty="0"/>
              <a:t>, категориях дефектов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1851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01F9C5-562C-C34E-A7D8-1F0D6FD48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51513"/>
            <a:ext cx="8596668" cy="767256"/>
          </a:xfrm>
        </p:spPr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7A0472-B9F3-9D48-A391-7B54EF239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376856"/>
            <a:ext cx="9233921" cy="5192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b="1" dirty="0"/>
              <a:t>Цель работы</a:t>
            </a:r>
            <a:r>
              <a:rPr lang="ru-RU" sz="2200" dirty="0"/>
              <a:t>: разработать фреймворк, который позволит сократить временные издержки и трудозатраты при проведении нагрузочного тестирования, а также упростить анализ результатов тестирования</a:t>
            </a:r>
          </a:p>
          <a:p>
            <a:endParaRPr lang="ru-RU" sz="2200" dirty="0"/>
          </a:p>
          <a:p>
            <a:pPr marL="0" indent="0">
              <a:buNone/>
            </a:pPr>
            <a:r>
              <a:rPr lang="ru-RU" sz="2200" b="1" dirty="0"/>
              <a:t>Задачи:</a:t>
            </a:r>
          </a:p>
          <a:p>
            <a:pPr lvl="1">
              <a:buFont typeface="Wingdings" pitchFamily="2" charset="2"/>
              <a:buChar char="Ø"/>
            </a:pPr>
            <a:r>
              <a:rPr lang="ru-RU" sz="1900" dirty="0"/>
              <a:t>Рассмотреть существующие на рынке решения, используемые для проведения нагрузочного тестирования</a:t>
            </a:r>
            <a:endParaRPr lang="ru-RU" sz="1900" b="1" dirty="0"/>
          </a:p>
          <a:p>
            <a:pPr lvl="1">
              <a:buFont typeface="Wingdings" pitchFamily="2" charset="2"/>
              <a:buChar char="Ø"/>
            </a:pPr>
            <a:r>
              <a:rPr lang="ru-RU" sz="1900" dirty="0"/>
              <a:t>Спроектировать фреймворк, упрощающий взаимодействие с одним из инструментов нагрузочного тестирования</a:t>
            </a:r>
          </a:p>
          <a:p>
            <a:pPr lvl="1">
              <a:buFont typeface="Wingdings" pitchFamily="2" charset="2"/>
              <a:buChar char="Ø"/>
            </a:pPr>
            <a:r>
              <a:rPr lang="ru-RU" sz="1900" dirty="0"/>
              <a:t>Разработать модуль генерации тестовых сценариев</a:t>
            </a:r>
          </a:p>
          <a:p>
            <a:pPr lvl="1">
              <a:buFont typeface="Wingdings" pitchFamily="2" charset="2"/>
              <a:buChar char="Ø"/>
            </a:pPr>
            <a:r>
              <a:rPr lang="ru-RU" sz="1900" dirty="0"/>
              <a:t>Разработать модуль генерации отчетов</a:t>
            </a:r>
          </a:p>
          <a:p>
            <a:pPr lvl="1">
              <a:buFont typeface="Wingdings" pitchFamily="2" charset="2"/>
              <a:buChar char="Ø"/>
            </a:pPr>
            <a:r>
              <a:rPr lang="ru-RU" sz="1900" dirty="0"/>
              <a:t>Провести тестирование разработанного фреймворка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b="1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B3E92A-E352-B84C-A655-D09306735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2400" smtClean="0"/>
              <a:pPr/>
              <a:t>3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1669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CF31A6-2613-FA45-BFBC-A3364539F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41" y="516469"/>
            <a:ext cx="9412597" cy="777766"/>
          </a:xfrm>
        </p:spPr>
        <p:txBody>
          <a:bodyPr>
            <a:normAutofit/>
          </a:bodyPr>
          <a:lstStyle/>
          <a:p>
            <a:r>
              <a:rPr lang="ru-RU" dirty="0"/>
              <a:t>Используемые средства и технологии 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8502FD-3607-3F44-B13C-3DDB79B08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384" y="1380026"/>
            <a:ext cx="9486170" cy="4661336"/>
          </a:xfrm>
        </p:spPr>
        <p:txBody>
          <a:bodyPr/>
          <a:lstStyle/>
          <a:p>
            <a:r>
              <a:rPr lang="ru-RU" sz="2000" dirty="0"/>
              <a:t>Язык программирования </a:t>
            </a:r>
            <a:r>
              <a:rPr lang="en-US" sz="2000" dirty="0"/>
              <a:t>Java</a:t>
            </a:r>
          </a:p>
          <a:p>
            <a:endParaRPr lang="en-US" sz="200" dirty="0"/>
          </a:p>
          <a:p>
            <a:r>
              <a:rPr lang="ru-RU" sz="2000" dirty="0"/>
              <a:t>Система автоматической сборки </a:t>
            </a:r>
            <a:r>
              <a:rPr lang="en-US" sz="2000" dirty="0"/>
              <a:t>Maven</a:t>
            </a:r>
          </a:p>
          <a:p>
            <a:endParaRPr lang="ru-RU" sz="200" dirty="0"/>
          </a:p>
          <a:p>
            <a:r>
              <a:rPr lang="ru-RU" sz="2000" dirty="0"/>
              <a:t>Среда разработки </a:t>
            </a:r>
            <a:r>
              <a:rPr lang="ru-RU" sz="2000" dirty="0" err="1"/>
              <a:t>IntelliJ</a:t>
            </a:r>
            <a:r>
              <a:rPr lang="ru-RU" sz="2000" dirty="0"/>
              <a:t> IDEA </a:t>
            </a:r>
          </a:p>
          <a:p>
            <a:endParaRPr lang="ru-RU" sz="300" dirty="0"/>
          </a:p>
          <a:p>
            <a:r>
              <a:rPr lang="ru-RU" sz="2000" dirty="0" err="1"/>
              <a:t>Gatling</a:t>
            </a:r>
            <a:r>
              <a:rPr lang="ru-RU" sz="2000" dirty="0"/>
              <a:t>— среда тестирования нагрузки и производительности</a:t>
            </a:r>
            <a:br>
              <a:rPr lang="ru-RU" sz="2000" dirty="0"/>
            </a:br>
            <a:r>
              <a:rPr lang="ru-RU" sz="2000" dirty="0"/>
              <a:t>с открытым исходным кодом, основанная на </a:t>
            </a:r>
            <a:r>
              <a:rPr lang="ru-RU" sz="2000" dirty="0" err="1"/>
              <a:t>Scala</a:t>
            </a:r>
            <a:r>
              <a:rPr lang="ru-RU" sz="2000" dirty="0"/>
              <a:t>, </a:t>
            </a:r>
            <a:r>
              <a:rPr lang="ru-RU" sz="2000" dirty="0" err="1"/>
              <a:t>Akka</a:t>
            </a:r>
            <a:r>
              <a:rPr lang="ru-RU" sz="2000" dirty="0"/>
              <a:t> и </a:t>
            </a:r>
            <a:r>
              <a:rPr lang="ru-RU" sz="2000" dirty="0" err="1"/>
              <a:t>Netty</a:t>
            </a:r>
            <a:r>
              <a:rPr lang="ru-RU" sz="2000" dirty="0"/>
              <a:t> </a:t>
            </a:r>
            <a:endParaRPr lang="en-US" sz="2000" dirty="0"/>
          </a:p>
          <a:p>
            <a:endParaRPr lang="en-US" sz="200" dirty="0"/>
          </a:p>
          <a:p>
            <a:r>
              <a:rPr lang="ru-RU" sz="2000" dirty="0" err="1"/>
              <a:t>Allure</a:t>
            </a:r>
            <a:r>
              <a:rPr lang="ru-RU" sz="2000" dirty="0"/>
              <a:t> </a:t>
            </a:r>
            <a:r>
              <a:rPr lang="ru-RU" sz="2000" dirty="0" err="1"/>
              <a:t>Framework</a:t>
            </a:r>
            <a:r>
              <a:rPr lang="ru-RU" sz="2000" dirty="0"/>
              <a:t> – популярный инструмент построения отчётов </a:t>
            </a:r>
            <a:r>
              <a:rPr lang="ru-RU" sz="2000" dirty="0" err="1"/>
              <a:t>автотестов</a:t>
            </a:r>
            <a:r>
              <a:rPr lang="ru-RU" sz="2000" dirty="0"/>
              <a:t>, упрощающий их анализ</a:t>
            </a:r>
            <a:endParaRPr lang="en-US" sz="2000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490C00-39BE-394B-B53C-2BA492DFA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2400" smtClean="0"/>
              <a:pPr/>
              <a:t>4</a:t>
            </a:fld>
            <a:endParaRPr lang="en-US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DF945C-E389-8E4F-AE88-6CA9EE7A1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151" y="4718352"/>
            <a:ext cx="3246980" cy="13096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EBD84B-D283-1746-92A8-62B49BEAC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980" y="4896103"/>
            <a:ext cx="1055519" cy="105551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EEA7D30-A06E-ED47-869C-15959D52B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869" y="5182107"/>
            <a:ext cx="1911548" cy="4835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938F25F-4677-2C45-9EC2-EA3FB099F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844" y="4769316"/>
            <a:ext cx="683339" cy="125278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9B731BF-97BC-BD48-98DB-35473392D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528" y="4799299"/>
            <a:ext cx="1060975" cy="106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4EF7D3-34ED-5B41-95EA-372B7E2A6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9362"/>
          </a:xfrm>
        </p:spPr>
        <p:txBody>
          <a:bodyPr/>
          <a:lstStyle/>
          <a:p>
            <a:r>
              <a:rPr lang="ru-RU" dirty="0"/>
              <a:t>Результаты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B72EA2-C79C-2A4B-B2C3-426A48188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8918079" cy="414825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2200" dirty="0"/>
              <a:t>Спроектирован фреймворк для проведения нагрузочного тестирования веб-приложений</a:t>
            </a:r>
          </a:p>
          <a:p>
            <a:pPr>
              <a:lnSpc>
                <a:spcPct val="150000"/>
              </a:lnSpc>
            </a:pPr>
            <a:r>
              <a:rPr lang="ru-RU" sz="2200" dirty="0"/>
              <a:t>Разработан модуль генерации скриптов</a:t>
            </a:r>
          </a:p>
          <a:p>
            <a:pPr>
              <a:lnSpc>
                <a:spcPct val="150000"/>
              </a:lnSpc>
            </a:pPr>
            <a:r>
              <a:rPr lang="ru-RU" sz="2200" dirty="0"/>
              <a:t>Разработан модуль генерации отчетов</a:t>
            </a:r>
          </a:p>
          <a:p>
            <a:pPr>
              <a:lnSpc>
                <a:spcPct val="150000"/>
              </a:lnSpc>
            </a:pPr>
            <a:r>
              <a:rPr lang="ru-RU" sz="2200" dirty="0"/>
              <a:t>Произведено модульное тестирование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154B640-284C-0344-A109-A5FCF0A09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2400" smtClean="0"/>
              <a:pPr/>
              <a:t>5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6540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Объект 4">
            <a:extLst>
              <a:ext uri="{FF2B5EF4-FFF2-40B4-BE49-F238E27FC236}">
                <a16:creationId xmlns:a16="http://schemas.microsoft.com/office/drawing/2014/main" id="{0EEB397F-B596-0444-B17F-5791650E5B91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526060" y="3852769"/>
            <a:ext cx="6577149" cy="278006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B22F9C-1C5D-A04A-804D-55710E02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77280"/>
            <a:ext cx="8596668" cy="705163"/>
          </a:xfrm>
        </p:spPr>
        <p:txBody>
          <a:bodyPr/>
          <a:lstStyle/>
          <a:p>
            <a:r>
              <a:rPr lang="ru-RU" dirty="0"/>
              <a:t>Проектирование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A7A6E75E-145A-6147-8ACB-6316C664E6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1029" y="1166526"/>
            <a:ext cx="9744005" cy="4319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Основная цель данного фреймворка – предоставить пользователям (</a:t>
            </a:r>
            <a:r>
              <a:rPr lang="ru-RU" dirty="0" err="1"/>
              <a:t>тестировщикам</a:t>
            </a:r>
            <a:r>
              <a:rPr lang="ru-RU" dirty="0"/>
              <a:t>), в особенности не имеющим знаний в области программирования на скриптовых языках, доступ к инструменту нагрузочного тестирования </a:t>
            </a:r>
            <a:r>
              <a:rPr lang="en-US" dirty="0"/>
              <a:t>Gatling</a:t>
            </a:r>
            <a:r>
              <a:rPr lang="ru-RU" dirty="0"/>
              <a:t>, который требует написания скрипта для создания сценариев. </a:t>
            </a:r>
          </a:p>
          <a:p>
            <a:pPr marL="0" indent="0">
              <a:buNone/>
            </a:pPr>
            <a:r>
              <a:rPr lang="ru-RU" dirty="0"/>
              <a:t>Задачи:</a:t>
            </a:r>
          </a:p>
          <a:p>
            <a:pPr lvl="1">
              <a:buFont typeface="Wingdings" pitchFamily="2" charset="2"/>
              <a:buChar char="Ø"/>
            </a:pPr>
            <a:r>
              <a:rPr lang="ru-RU" dirty="0"/>
              <a:t>преобразование тестового сценария из </a:t>
            </a:r>
            <a:r>
              <a:rPr lang="en" dirty="0"/>
              <a:t>properties </a:t>
            </a:r>
            <a:r>
              <a:rPr lang="ru-RU" dirty="0"/>
              <a:t>файла в </a:t>
            </a:r>
            <a:r>
              <a:rPr lang="en" dirty="0" err="1"/>
              <a:t>scala</a:t>
            </a:r>
            <a:r>
              <a:rPr lang="en" dirty="0"/>
              <a:t>-</a:t>
            </a:r>
            <a:r>
              <a:rPr lang="ru-RU" dirty="0"/>
              <a:t>скрипт</a:t>
            </a:r>
          </a:p>
          <a:p>
            <a:pPr lvl="1">
              <a:buFont typeface="Wingdings" pitchFamily="2" charset="2"/>
              <a:buChar char="Ø"/>
            </a:pPr>
            <a:r>
              <a:rPr lang="ru-RU" dirty="0"/>
              <a:t>преобразование </a:t>
            </a:r>
            <a:r>
              <a:rPr lang="en" dirty="0"/>
              <a:t>Gatling log </a:t>
            </a:r>
            <a:r>
              <a:rPr lang="ru-RU" dirty="0"/>
              <a:t>в отчет</a:t>
            </a:r>
          </a:p>
          <a:p>
            <a:pPr lvl="1">
              <a:buFont typeface="Wingdings" pitchFamily="2" charset="2"/>
              <a:buChar char="Ø"/>
            </a:pPr>
            <a:r>
              <a:rPr lang="ru-RU" dirty="0"/>
              <a:t>отображение отчета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E0EE37-99FB-A84A-941D-11C0F5B64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2400" smtClean="0"/>
              <a:pPr/>
              <a:t>6</a:t>
            </a:fld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814700-F21F-704C-AA95-499DC6D60FBC}"/>
              </a:ext>
            </a:extLst>
          </p:cNvPr>
          <p:cNvSpPr txBox="1"/>
          <p:nvPr/>
        </p:nvSpPr>
        <p:spPr>
          <a:xfrm>
            <a:off x="2818368" y="6237210"/>
            <a:ext cx="3421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Общая схема работы фреймворка</a:t>
            </a:r>
          </a:p>
        </p:txBody>
      </p:sp>
    </p:spTree>
    <p:extLst>
      <p:ext uri="{BB962C8B-B14F-4D97-AF65-F5344CB8AC3E}">
        <p14:creationId xmlns:p14="http://schemas.microsoft.com/office/powerpoint/2010/main" val="300654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92033B-8997-904B-80D5-C19F362C1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4" t="6358" r="6045" b="7015"/>
          <a:stretch/>
        </p:blipFill>
        <p:spPr>
          <a:xfrm>
            <a:off x="6316993" y="1574157"/>
            <a:ext cx="3275635" cy="297469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1EAA1-17C0-3D43-87CC-3B0C1D35A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51513"/>
            <a:ext cx="8596668" cy="746234"/>
          </a:xfrm>
        </p:spPr>
        <p:txBody>
          <a:bodyPr/>
          <a:lstStyle/>
          <a:p>
            <a:r>
              <a:rPr lang="ru-RU" dirty="0"/>
              <a:t>Модуль генерации скриптов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4612F2-9E8B-3443-A88F-5BA7C5F16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07" y="1355835"/>
            <a:ext cx="9233921" cy="4685527"/>
          </a:xfrm>
        </p:spPr>
        <p:txBody>
          <a:bodyPr>
            <a:normAutofit/>
          </a:bodyPr>
          <a:lstStyle/>
          <a:p>
            <a:r>
              <a:rPr lang="en-US" sz="2000" dirty="0"/>
              <a:t>Properties</a:t>
            </a:r>
            <a:r>
              <a:rPr lang="ru-RU" sz="2000" dirty="0"/>
              <a:t> файл подается в качестве </a:t>
            </a:r>
            <a:br>
              <a:rPr lang="ru-RU" sz="2000" dirty="0"/>
            </a:br>
            <a:r>
              <a:rPr lang="ru-RU" sz="2000" dirty="0"/>
              <a:t>аргумента при запуске класса</a:t>
            </a:r>
            <a:r>
              <a:rPr lang="ru-RU" sz="2000" i="1" dirty="0"/>
              <a:t> </a:t>
            </a:r>
            <a:r>
              <a:rPr lang="en-US" sz="2000" i="1" dirty="0" err="1"/>
              <a:t>ScriptGenerator</a:t>
            </a:r>
            <a:br>
              <a:rPr lang="ru-RU" sz="2000" i="1" dirty="0"/>
            </a:br>
            <a:r>
              <a:rPr lang="ru-RU" sz="2000" dirty="0"/>
              <a:t>Из этого файла при помощи метода </a:t>
            </a:r>
            <a:r>
              <a:rPr lang="en-US" sz="2000" i="1" dirty="0"/>
              <a:t>load</a:t>
            </a:r>
            <a:r>
              <a:rPr lang="en-US" sz="2000" dirty="0"/>
              <a:t> </a:t>
            </a:r>
            <a:br>
              <a:rPr lang="ru-RU" sz="2000" dirty="0"/>
            </a:br>
            <a:r>
              <a:rPr lang="ru-RU" sz="2000" dirty="0"/>
              <a:t>класса </a:t>
            </a:r>
            <a:r>
              <a:rPr lang="en-US" sz="2000" i="1" dirty="0" err="1"/>
              <a:t>ConfigLoader</a:t>
            </a:r>
            <a:r>
              <a:rPr lang="en-US" sz="2000" dirty="0"/>
              <a:t> </a:t>
            </a:r>
            <a:r>
              <a:rPr lang="ru-RU" sz="2000" dirty="0"/>
              <a:t>загружаются </a:t>
            </a:r>
            <a:br>
              <a:rPr lang="ru-RU" sz="2000" dirty="0"/>
            </a:br>
            <a:r>
              <a:rPr lang="ru-RU" sz="2000" dirty="0"/>
              <a:t>конфигурации и сохраняются в </a:t>
            </a:r>
            <a:r>
              <a:rPr lang="en-US" sz="2000" dirty="0"/>
              <a:t>HashMap</a:t>
            </a:r>
            <a:endParaRPr lang="ru-RU" sz="2000" dirty="0"/>
          </a:p>
          <a:p>
            <a:endParaRPr lang="ru-RU" sz="1050" dirty="0"/>
          </a:p>
          <a:p>
            <a:r>
              <a:rPr lang="ru-RU" sz="2000" dirty="0"/>
              <a:t>Для каждой конфигурации определен </a:t>
            </a:r>
            <a:br>
              <a:rPr lang="ru-RU" sz="2000" dirty="0"/>
            </a:br>
            <a:r>
              <a:rPr lang="ru-RU" sz="2000" dirty="0"/>
              <a:t>процессор, выбирающий данные из </a:t>
            </a:r>
            <a:r>
              <a:rPr lang="en-US" sz="2000" dirty="0"/>
              <a:t>HashMap</a:t>
            </a:r>
            <a:br>
              <a:rPr lang="ru-RU" sz="2000" dirty="0"/>
            </a:br>
            <a:r>
              <a:rPr lang="ru-RU" sz="2000" dirty="0"/>
              <a:t>при помощи метода </a:t>
            </a:r>
            <a:r>
              <a:rPr lang="en-US" sz="2000" i="1" dirty="0" err="1"/>
              <a:t>findConfiguration</a:t>
            </a:r>
            <a:r>
              <a:rPr lang="en-US" sz="2000" dirty="0"/>
              <a:t> </a:t>
            </a:r>
            <a:r>
              <a:rPr lang="ru-RU" sz="2000" dirty="0"/>
              <a:t>и </a:t>
            </a:r>
            <a:br>
              <a:rPr lang="ru-RU" sz="2000" dirty="0"/>
            </a:br>
            <a:r>
              <a:rPr lang="ru-RU" sz="2000" dirty="0"/>
              <a:t>создающий классы конфигураций, </a:t>
            </a:r>
            <a:br>
              <a:rPr lang="ru-RU" sz="2000" dirty="0"/>
            </a:br>
            <a:r>
              <a:rPr lang="ru-RU" sz="2000" dirty="0"/>
              <a:t>определенные в пакете </a:t>
            </a:r>
            <a:r>
              <a:rPr lang="en-US" sz="2000" i="1" dirty="0"/>
              <a:t>object</a:t>
            </a:r>
            <a:endParaRPr lang="ru-RU" sz="2000" i="1" dirty="0"/>
          </a:p>
          <a:p>
            <a:endParaRPr lang="ru-RU" sz="1000" dirty="0"/>
          </a:p>
          <a:p>
            <a:r>
              <a:rPr lang="ru-RU" sz="2000" dirty="0"/>
              <a:t>Созданные конфигурации </a:t>
            </a:r>
            <a:r>
              <a:rPr lang="en-US" sz="2000" i="1" dirty="0" err="1"/>
              <a:t>ScriptBuilder</a:t>
            </a:r>
            <a:r>
              <a:rPr lang="en-US" sz="2000" i="1" dirty="0"/>
              <a:t> </a:t>
            </a:r>
            <a:r>
              <a:rPr lang="ru-RU" sz="2000" dirty="0"/>
              <a:t>оформляет в</a:t>
            </a:r>
            <a:r>
              <a:rPr lang="ru-RU" sz="2000" i="1" dirty="0"/>
              <a:t> </a:t>
            </a:r>
            <a:r>
              <a:rPr lang="ru-RU" sz="2000" dirty="0"/>
              <a:t>скрипт</a:t>
            </a:r>
            <a:r>
              <a:rPr lang="ru-RU" sz="2000" i="1" dirty="0"/>
              <a:t>, </a:t>
            </a:r>
            <a:r>
              <a:rPr lang="ru-RU" sz="2000" dirty="0"/>
              <a:t>который сохраняется с помощью метода </a:t>
            </a:r>
            <a:r>
              <a:rPr lang="en-US" sz="2000" i="1" dirty="0"/>
              <a:t>save</a:t>
            </a:r>
            <a:r>
              <a:rPr lang="en-US" sz="2000" dirty="0"/>
              <a:t> </a:t>
            </a:r>
            <a:r>
              <a:rPr lang="ru-RU" sz="2000" dirty="0"/>
              <a:t>класса </a:t>
            </a:r>
            <a:r>
              <a:rPr lang="en-US" sz="2000" i="1" dirty="0" err="1"/>
              <a:t>ScriptSaver</a:t>
            </a:r>
            <a:r>
              <a:rPr lang="ru-RU" sz="2000" i="1" dirty="0"/>
              <a:t>.</a:t>
            </a:r>
            <a:r>
              <a:rPr lang="ru-RU" sz="2000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0D34A7-D7F4-0A47-81BD-9B0A449FA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2400" smtClean="0"/>
              <a:pPr/>
              <a:t>7</a:t>
            </a:fld>
            <a:endParaRPr lang="en-US" sz="24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6BCAE8F-6905-AC4A-B2DD-A8B504746B46}"/>
              </a:ext>
            </a:extLst>
          </p:cNvPr>
          <p:cNvSpPr/>
          <p:nvPr/>
        </p:nvSpPr>
        <p:spPr>
          <a:xfrm>
            <a:off x="6439857" y="4553050"/>
            <a:ext cx="35027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Диаграмма модуля генерации скриптов</a:t>
            </a:r>
            <a:endParaRPr lang="e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637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2B53FD-BA6B-DF45-A130-0945D9D93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22038"/>
            <a:ext cx="8596668" cy="956965"/>
          </a:xfrm>
        </p:spPr>
        <p:txBody>
          <a:bodyPr/>
          <a:lstStyle/>
          <a:p>
            <a:r>
              <a:rPr lang="ru-RU" dirty="0"/>
              <a:t>Модуль генерации отчетов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97B083D-6D53-654C-A8CD-4431EA3377B9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 cstate="print"/>
          <a:srcRect l="6074" t="4709" r="13794" b="8636"/>
          <a:stretch/>
        </p:blipFill>
        <p:spPr bwMode="auto">
          <a:xfrm>
            <a:off x="5738545" y="1789132"/>
            <a:ext cx="3909848" cy="33317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Объект 7">
            <a:extLst>
              <a:ext uri="{FF2B5EF4-FFF2-40B4-BE49-F238E27FC236}">
                <a16:creationId xmlns:a16="http://schemas.microsoft.com/office/drawing/2014/main" id="{28B847B3-E2F7-EF45-8AB4-BD4CEC53C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292" y="1514635"/>
            <a:ext cx="5204153" cy="4226407"/>
          </a:xfrm>
        </p:spPr>
        <p:txBody>
          <a:bodyPr>
            <a:normAutofit/>
          </a:bodyPr>
          <a:lstStyle/>
          <a:p>
            <a:r>
              <a:rPr lang="ru-RU" dirty="0"/>
              <a:t>Лог-файлы подаются в качестве аргумента при запуске класса </a:t>
            </a:r>
            <a:br>
              <a:rPr lang="ru-RU" dirty="0"/>
            </a:br>
            <a:r>
              <a:rPr lang="en-US" i="1" dirty="0" err="1"/>
              <a:t>GatlingToAllure</a:t>
            </a:r>
            <a:r>
              <a:rPr lang="ru-RU" dirty="0"/>
              <a:t>. </a:t>
            </a:r>
            <a:br>
              <a:rPr lang="ru-RU" dirty="0"/>
            </a:br>
            <a:endParaRPr lang="ru-RU" dirty="0"/>
          </a:p>
          <a:p>
            <a:r>
              <a:rPr lang="ru-RU" dirty="0"/>
              <a:t>Из полученных файлов выделяются запросы, ответы и сессии</a:t>
            </a:r>
            <a:br>
              <a:rPr lang="ru-RU" dirty="0"/>
            </a:br>
            <a:endParaRPr lang="ru-RU" sz="1000" dirty="0"/>
          </a:p>
          <a:p>
            <a:r>
              <a:rPr lang="ru-RU" dirty="0"/>
              <a:t>Далее выделенные объекты передаются в</a:t>
            </a:r>
            <a:r>
              <a:rPr lang="ru-RU" i="1" dirty="0"/>
              <a:t> </a:t>
            </a:r>
            <a:r>
              <a:rPr lang="en-US" i="1" dirty="0" err="1"/>
              <a:t>ResponseProcessor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i="1" dirty="0" err="1"/>
              <a:t>SessionProcessor</a:t>
            </a:r>
            <a:r>
              <a:rPr lang="en-US" i="1" dirty="0"/>
              <a:t> </a:t>
            </a:r>
            <a:r>
              <a:rPr lang="ru-RU" dirty="0"/>
              <a:t>соответственно</a:t>
            </a:r>
            <a:br>
              <a:rPr lang="ru-RU" dirty="0"/>
            </a:br>
            <a:endParaRPr lang="ru-RU" sz="1000" i="1" dirty="0"/>
          </a:p>
          <a:p>
            <a:r>
              <a:rPr lang="ru-RU" i="1" dirty="0"/>
              <a:t> </a:t>
            </a:r>
            <a:r>
              <a:rPr lang="en-US" i="1" dirty="0" err="1"/>
              <a:t>JsonFormater</a:t>
            </a:r>
            <a:r>
              <a:rPr lang="en-US" dirty="0"/>
              <a:t> </a:t>
            </a:r>
            <a:r>
              <a:rPr lang="ru-RU" dirty="0"/>
              <a:t>используется для выделения тела запроса или ответа. Выделенные объекты сохраняются в отдельные файлы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869C47F-2A14-BA43-B944-38BFF468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2400" smtClean="0"/>
              <a:pPr/>
              <a:t>8</a:t>
            </a:fld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3B5AD-AC5E-B147-971A-C4723911074D}"/>
              </a:ext>
            </a:extLst>
          </p:cNvPr>
          <p:cNvSpPr txBox="1"/>
          <p:nvPr/>
        </p:nvSpPr>
        <p:spPr>
          <a:xfrm>
            <a:off x="7756634" y="21125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46AA7DE-DE8E-9D4F-8BAC-4006549ACAD6}"/>
              </a:ext>
            </a:extLst>
          </p:cNvPr>
          <p:cNvSpPr/>
          <p:nvPr/>
        </p:nvSpPr>
        <p:spPr>
          <a:xfrm>
            <a:off x="5778461" y="5119471"/>
            <a:ext cx="41410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Диаграмма классов модуля генерации отчетов</a:t>
            </a:r>
            <a:endParaRPr lang="e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356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70A3C0-2DA8-8F45-B527-1E0465D02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251" y="320565"/>
            <a:ext cx="8596668" cy="767255"/>
          </a:xfrm>
        </p:spPr>
        <p:txBody>
          <a:bodyPr/>
          <a:lstStyle/>
          <a:p>
            <a:r>
              <a:rPr lang="ru-RU" dirty="0"/>
              <a:t>Тестирование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F08139-B5E7-A643-B0F2-287FE7873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51" y="1087820"/>
            <a:ext cx="9013204" cy="5181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/>
              <a:t>Проведено модульное тестирование при помощи JUnit5: </a:t>
            </a:r>
          </a:p>
          <a:p>
            <a:pPr lvl="1">
              <a:buFont typeface="Wingdings" pitchFamily="2" charset="2"/>
              <a:buChar char="Ø"/>
            </a:pPr>
            <a:r>
              <a:rPr lang="ru-RU" sz="1900" dirty="0"/>
              <a:t>разработаны 5 </a:t>
            </a:r>
            <a:r>
              <a:rPr lang="en-US" sz="1900" dirty="0"/>
              <a:t>properties</a:t>
            </a:r>
            <a:r>
              <a:rPr lang="ru-RU" sz="1900" dirty="0"/>
              <a:t> файлов и 5 скриптов, тестовый класс, сравнивающий сгенерированные скрипты с разработанными</a:t>
            </a:r>
          </a:p>
          <a:p>
            <a:pPr lvl="1">
              <a:buFont typeface="Wingdings" pitchFamily="2" charset="2"/>
              <a:buChar char="Ø"/>
            </a:pPr>
            <a:r>
              <a:rPr lang="ru-RU" sz="1900" dirty="0"/>
              <a:t>разработан тестовый класс с 5 тестовыми сценариями для всесторонней проверки работы модуля генерации отчетов</a:t>
            </a:r>
          </a:p>
          <a:p>
            <a:pPr lvl="1">
              <a:buFont typeface="Wingdings" pitchFamily="2" charset="2"/>
              <a:buChar char="Ø"/>
            </a:pPr>
            <a:r>
              <a:rPr lang="ru-RU" sz="1900" dirty="0"/>
              <a:t>дополнительно разработаны тестовые классы для отдельной проверки корректности работы функции конвертации логов:</a:t>
            </a:r>
            <a:br>
              <a:rPr lang="ru-RU" sz="1900" dirty="0"/>
            </a:br>
            <a:endParaRPr lang="ru-RU" sz="800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ru-RU" sz="1600" dirty="0"/>
              <a:t>Подготовлены 2 файла – один содержит удачно прошедший тест, другой – упавший тест. Данные файлы имитируют записи логов. В процессе тестирования проверяется правильность анализа и выделения необходимых частей из лог-файлов</a:t>
            </a:r>
          </a:p>
          <a:p>
            <a:pPr lvl="2">
              <a:buFont typeface="Wingdings" pitchFamily="2" charset="2"/>
              <a:buChar char="Ø"/>
            </a:pPr>
            <a:endParaRPr lang="ru-RU" dirty="0"/>
          </a:p>
          <a:p>
            <a:r>
              <a:rPr lang="ru-RU" sz="2200" dirty="0"/>
              <a:t>Все тесты пройдены успешно, что говорит о корректной работе проверяемого функционала разработанного продукта 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2E8549-5F00-C249-B689-87B4C6153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2400" smtClean="0"/>
              <a:pPr/>
              <a:t>9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196048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Красный и фиолетовый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{7F3EAD27-F23D-5F45-8275-B945F131DEFE}tf10001060</Template>
  <TotalTime>1490</TotalTime>
  <Words>1744</Words>
  <Application>Microsoft Macintosh PowerPoint</Application>
  <PresentationFormat>Широкоэкранный</PresentationFormat>
  <Paragraphs>206</Paragraphs>
  <Slides>28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5" baseType="lpstr">
      <vt:lpstr>Arial</vt:lpstr>
      <vt:lpstr>Calibri</vt:lpstr>
      <vt:lpstr>Courier New</vt:lpstr>
      <vt:lpstr>Trebuchet MS</vt:lpstr>
      <vt:lpstr>Wingdings</vt:lpstr>
      <vt:lpstr>Wingdings 3</vt:lpstr>
      <vt:lpstr>Аспект</vt:lpstr>
      <vt:lpstr>Разработка фреймворка для проведения нагрузочного тестирования</vt:lpstr>
      <vt:lpstr>Актуальность</vt:lpstr>
      <vt:lpstr>Постановка задачи</vt:lpstr>
      <vt:lpstr>Используемые средства и технологии </vt:lpstr>
      <vt:lpstr>Результаты работы</vt:lpstr>
      <vt:lpstr>Проектирование</vt:lpstr>
      <vt:lpstr>Модуль генерации скриптов</vt:lpstr>
      <vt:lpstr>Модуль генерации отчетов</vt:lpstr>
      <vt:lpstr>Тестирование</vt:lpstr>
      <vt:lpstr>Заключение</vt:lpstr>
      <vt:lpstr>Использование</vt:lpstr>
      <vt:lpstr>Разработка фреймворка для проведения нагрузочного тестирования</vt:lpstr>
      <vt:lpstr>Нагрузочное тестирование </vt:lpstr>
      <vt:lpstr> Gatling</vt:lpstr>
      <vt:lpstr>Формат данных</vt:lpstr>
      <vt:lpstr>Технические требования</vt:lpstr>
      <vt:lpstr>Разработка фреймворка</vt:lpstr>
      <vt:lpstr>Модуль генерации отчетов</vt:lpstr>
      <vt:lpstr>Модуль оформления фреймворка в плагин Maven  </vt:lpstr>
      <vt:lpstr>Модуль оформления фреймворка в плагин Maven</vt:lpstr>
      <vt:lpstr>Использование фреймворка</vt:lpstr>
      <vt:lpstr>Тестовый сценарий</vt:lpstr>
      <vt:lpstr>Генерация скриптов</vt:lpstr>
      <vt:lpstr>Создание отчета </vt:lpstr>
      <vt:lpstr>Результаты тестирования</vt:lpstr>
      <vt:lpstr>Информация по запросам</vt:lpstr>
      <vt:lpstr>Информация об ошибках</vt:lpstr>
      <vt:lpstr>Результаты тестирования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фреймворка для проведения нагрузочного тестирования</dc:title>
  <dc:creator>Microsoft Office User</dc:creator>
  <cp:lastModifiedBy>Microsoft Office User</cp:lastModifiedBy>
  <cp:revision>43</cp:revision>
  <dcterms:created xsi:type="dcterms:W3CDTF">2020-06-26T14:30:42Z</dcterms:created>
  <dcterms:modified xsi:type="dcterms:W3CDTF">2020-06-27T20:19:17Z</dcterms:modified>
</cp:coreProperties>
</file>